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5-1.png>
</file>

<file path=ppt/media/image-5-2.png>
</file>

<file path=ppt/media/image-5-3.png>
</file>

<file path=ppt/media/image-5-4.png>
</file>

<file path=ppt/media/image-6-1.png>
</file>

<file path=ppt/media/image-6-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698790"/>
            <a:ext cx="7468553" cy="1847731"/>
          </a:xfrm>
          <a:prstGeom prst="rect">
            <a:avLst/>
          </a:prstGeom>
          <a:noFill/>
          <a:ln/>
        </p:spPr>
        <p:txBody>
          <a:bodyPr wrap="square" lIns="0" tIns="0" rIns="0" bIns="0" rtlCol="0" anchor="t"/>
          <a:lstStyle/>
          <a:p>
            <a:pPr algn="l" indent="0" marL="0">
              <a:lnSpc>
                <a:spcPts val="485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Process Mining: Mastering Complexity Through Hierarchical Analysis</a:t>
            </a:r>
            <a:endParaRPr lang="en-US" sz="3850" dirty="0"/>
          </a:p>
        </p:txBody>
      </p:sp>
      <p:sp>
        <p:nvSpPr>
          <p:cNvPr id="4" name="Text 1"/>
          <p:cNvSpPr/>
          <p:nvPr/>
        </p:nvSpPr>
        <p:spPr>
          <a:xfrm>
            <a:off x="837724" y="4860608"/>
            <a:ext cx="7468553" cy="670084"/>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A comprehensive approach to managing complex event data in process mining through leveling, grouping, and variant analysis.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56047" y="586264"/>
            <a:ext cx="9338667" cy="556022"/>
          </a:xfrm>
          <a:prstGeom prst="rect">
            <a:avLst/>
          </a:prstGeom>
          <a:noFill/>
          <a:ln/>
        </p:spPr>
        <p:txBody>
          <a:bodyPr wrap="none" lIns="0" tIns="0" rIns="0" bIns="0" rtlCol="0" anchor="t"/>
          <a:lstStyle/>
          <a:p>
            <a:pPr algn="l" indent="0" marL="0">
              <a:lnSpc>
                <a:spcPts val="4350"/>
              </a:lnSpc>
              <a:buNone/>
            </a:pPr>
            <a:r>
              <a:rPr lang="en-US" sz="3500" dirty="0">
                <a:solidFill>
                  <a:srgbClr val="000000"/>
                </a:solidFill>
                <a:latin typeface="Source Serif Pro Semi Bold" pitchFamily="34" charset="0"/>
                <a:ea typeface="Source Serif Pro Semi Bold" pitchFamily="34" charset="-122"/>
                <a:cs typeface="Source Serif Pro Semi Bold" pitchFamily="34" charset="-120"/>
              </a:rPr>
              <a:t>Key Takeaways: Mastering Process Complexity</a:t>
            </a:r>
            <a:endParaRPr lang="en-US" sz="3500" dirty="0"/>
          </a:p>
        </p:txBody>
      </p:sp>
      <p:sp>
        <p:nvSpPr>
          <p:cNvPr id="3" name="Shape 1"/>
          <p:cNvSpPr/>
          <p:nvPr/>
        </p:nvSpPr>
        <p:spPr>
          <a:xfrm>
            <a:off x="756047" y="1520309"/>
            <a:ext cx="425291" cy="425291"/>
          </a:xfrm>
          <a:prstGeom prst="roundRect">
            <a:avLst>
              <a:gd name="adj" fmla="val 18668"/>
            </a:avLst>
          </a:prstGeom>
          <a:solidFill>
            <a:srgbClr val="F0D4F7"/>
          </a:solidFill>
          <a:ln w="7620">
            <a:solidFill>
              <a:srgbClr val="D6BADD"/>
            </a:solidFill>
            <a:prstDash val="solid"/>
          </a:ln>
        </p:spPr>
      </p:sp>
      <p:sp>
        <p:nvSpPr>
          <p:cNvPr id="4" name="Text 2"/>
          <p:cNvSpPr/>
          <p:nvPr/>
        </p:nvSpPr>
        <p:spPr>
          <a:xfrm>
            <a:off x="835283" y="1566208"/>
            <a:ext cx="266819" cy="333494"/>
          </a:xfrm>
          <a:prstGeom prst="rect">
            <a:avLst/>
          </a:prstGeom>
          <a:noFill/>
          <a:ln/>
        </p:spPr>
        <p:txBody>
          <a:bodyPr wrap="none" lIns="0" tIns="0" rIns="0" bIns="0" rtlCol="0" anchor="t"/>
          <a:lstStyle/>
          <a:p>
            <a:pPr algn="ctr" indent="0" marL="0">
              <a:lnSpc>
                <a:spcPts val="2100"/>
              </a:lnSpc>
              <a:buNone/>
            </a:pPr>
            <a:r>
              <a:rPr lang="en-US" sz="2100"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100" dirty="0"/>
          </a:p>
        </p:txBody>
      </p:sp>
      <p:sp>
        <p:nvSpPr>
          <p:cNvPr id="5" name="Text 3"/>
          <p:cNvSpPr/>
          <p:nvPr/>
        </p:nvSpPr>
        <p:spPr>
          <a:xfrm>
            <a:off x="1370290" y="1585198"/>
            <a:ext cx="4397216" cy="278011"/>
          </a:xfrm>
          <a:prstGeom prst="rect">
            <a:avLst/>
          </a:prstGeom>
          <a:noFill/>
          <a:ln/>
        </p:spPr>
        <p:txBody>
          <a:bodyPr wrap="none" lIns="0" tIns="0" rIns="0" bIns="0" rtlCol="0" anchor="t"/>
          <a:lstStyle/>
          <a:p>
            <a:pPr algn="l" indent="0" marL="0">
              <a:lnSpc>
                <a:spcPts val="2150"/>
              </a:lnSpc>
              <a:buNone/>
            </a:pPr>
            <a:r>
              <a:rPr lang="en-US" sz="1750" dirty="0">
                <a:solidFill>
                  <a:srgbClr val="272525"/>
                </a:solidFill>
                <a:latin typeface="Source Serif Pro Semi Bold" pitchFamily="34" charset="0"/>
                <a:ea typeface="Source Serif Pro Semi Bold" pitchFamily="34" charset="-122"/>
                <a:cs typeface="Source Serif Pro Semi Bold" pitchFamily="34" charset="-120"/>
              </a:rPr>
              <a:t>Embrace Hierarchical Process Organization</a:t>
            </a:r>
            <a:endParaRPr lang="en-US" sz="1750" dirty="0"/>
          </a:p>
        </p:txBody>
      </p:sp>
      <p:sp>
        <p:nvSpPr>
          <p:cNvPr id="6" name="Text 4"/>
          <p:cNvSpPr/>
          <p:nvPr/>
        </p:nvSpPr>
        <p:spPr>
          <a:xfrm>
            <a:off x="1370290" y="1976557"/>
            <a:ext cx="12504063" cy="302419"/>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Structure your processes into clear levels: processes, sub-processes, activities, and events. This creates clarity and enables appropriate analysis at each level.</a:t>
            </a:r>
            <a:endParaRPr lang="en-US" sz="1450" dirty="0"/>
          </a:p>
        </p:txBody>
      </p:sp>
      <p:sp>
        <p:nvSpPr>
          <p:cNvPr id="7" name="Shape 5"/>
          <p:cNvSpPr/>
          <p:nvPr/>
        </p:nvSpPr>
        <p:spPr>
          <a:xfrm>
            <a:off x="756047" y="2656999"/>
            <a:ext cx="425291" cy="425291"/>
          </a:xfrm>
          <a:prstGeom prst="roundRect">
            <a:avLst>
              <a:gd name="adj" fmla="val 18668"/>
            </a:avLst>
          </a:prstGeom>
          <a:solidFill>
            <a:srgbClr val="F0D4F7"/>
          </a:solidFill>
          <a:ln w="7620">
            <a:solidFill>
              <a:srgbClr val="D6BADD"/>
            </a:solidFill>
            <a:prstDash val="solid"/>
          </a:ln>
        </p:spPr>
      </p:sp>
      <p:sp>
        <p:nvSpPr>
          <p:cNvPr id="8" name="Text 6"/>
          <p:cNvSpPr/>
          <p:nvPr/>
        </p:nvSpPr>
        <p:spPr>
          <a:xfrm>
            <a:off x="835283" y="2702897"/>
            <a:ext cx="266819" cy="333494"/>
          </a:xfrm>
          <a:prstGeom prst="rect">
            <a:avLst/>
          </a:prstGeom>
          <a:noFill/>
          <a:ln/>
        </p:spPr>
        <p:txBody>
          <a:bodyPr wrap="none" lIns="0" tIns="0" rIns="0" bIns="0" rtlCol="0" anchor="t"/>
          <a:lstStyle/>
          <a:p>
            <a:pPr algn="ctr" indent="0" marL="0">
              <a:lnSpc>
                <a:spcPts val="2100"/>
              </a:lnSpc>
              <a:buNone/>
            </a:pPr>
            <a:r>
              <a:rPr lang="en-US" sz="2100"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100" dirty="0"/>
          </a:p>
        </p:txBody>
      </p:sp>
      <p:sp>
        <p:nvSpPr>
          <p:cNvPr id="9" name="Text 7"/>
          <p:cNvSpPr/>
          <p:nvPr/>
        </p:nvSpPr>
        <p:spPr>
          <a:xfrm>
            <a:off x="1370290" y="2721888"/>
            <a:ext cx="4061698" cy="278011"/>
          </a:xfrm>
          <a:prstGeom prst="rect">
            <a:avLst/>
          </a:prstGeom>
          <a:noFill/>
          <a:ln/>
        </p:spPr>
        <p:txBody>
          <a:bodyPr wrap="none" lIns="0" tIns="0" rIns="0" bIns="0" rtlCol="0" anchor="t"/>
          <a:lstStyle/>
          <a:p>
            <a:pPr algn="l" indent="0" marL="0">
              <a:lnSpc>
                <a:spcPts val="2150"/>
              </a:lnSpc>
              <a:buNone/>
            </a:pPr>
            <a:r>
              <a:rPr lang="en-US" sz="1750" dirty="0">
                <a:solidFill>
                  <a:srgbClr val="272525"/>
                </a:solidFill>
                <a:latin typeface="Source Serif Pro Semi Bold" pitchFamily="34" charset="0"/>
                <a:ea typeface="Source Serif Pro Semi Bold" pitchFamily="34" charset="-122"/>
                <a:cs typeface="Source Serif Pro Semi Bold" pitchFamily="34" charset="-120"/>
              </a:rPr>
              <a:t>Implement Consistent Activity Grouping</a:t>
            </a:r>
            <a:endParaRPr lang="en-US" sz="1750" dirty="0"/>
          </a:p>
        </p:txBody>
      </p:sp>
      <p:sp>
        <p:nvSpPr>
          <p:cNvPr id="10" name="Text 8"/>
          <p:cNvSpPr/>
          <p:nvPr/>
        </p:nvSpPr>
        <p:spPr>
          <a:xfrm>
            <a:off x="1370290" y="3113246"/>
            <a:ext cx="12504063" cy="302419"/>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Group low-level events into meaningful business activities using a consistent methodology based on function, role, system, time, or outcome.</a:t>
            </a:r>
            <a:endParaRPr lang="en-US" sz="1450" dirty="0"/>
          </a:p>
        </p:txBody>
      </p:sp>
      <p:sp>
        <p:nvSpPr>
          <p:cNvPr id="11" name="Shape 9"/>
          <p:cNvSpPr/>
          <p:nvPr/>
        </p:nvSpPr>
        <p:spPr>
          <a:xfrm>
            <a:off x="756047" y="3793688"/>
            <a:ext cx="425291" cy="425291"/>
          </a:xfrm>
          <a:prstGeom prst="roundRect">
            <a:avLst>
              <a:gd name="adj" fmla="val 18668"/>
            </a:avLst>
          </a:prstGeom>
          <a:solidFill>
            <a:srgbClr val="F0D4F7"/>
          </a:solidFill>
          <a:ln w="7620">
            <a:solidFill>
              <a:srgbClr val="D6BADD"/>
            </a:solidFill>
            <a:prstDash val="solid"/>
          </a:ln>
        </p:spPr>
      </p:sp>
      <p:sp>
        <p:nvSpPr>
          <p:cNvPr id="12" name="Text 10"/>
          <p:cNvSpPr/>
          <p:nvPr/>
        </p:nvSpPr>
        <p:spPr>
          <a:xfrm>
            <a:off x="835283" y="3839587"/>
            <a:ext cx="266819" cy="333494"/>
          </a:xfrm>
          <a:prstGeom prst="rect">
            <a:avLst/>
          </a:prstGeom>
          <a:noFill/>
          <a:ln/>
        </p:spPr>
        <p:txBody>
          <a:bodyPr wrap="none" lIns="0" tIns="0" rIns="0" bIns="0" rtlCol="0" anchor="t"/>
          <a:lstStyle/>
          <a:p>
            <a:pPr algn="ctr" indent="0" marL="0">
              <a:lnSpc>
                <a:spcPts val="2100"/>
              </a:lnSpc>
              <a:buNone/>
            </a:pPr>
            <a:r>
              <a:rPr lang="en-US" sz="2100"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100" dirty="0"/>
          </a:p>
        </p:txBody>
      </p:sp>
      <p:sp>
        <p:nvSpPr>
          <p:cNvPr id="13" name="Text 11"/>
          <p:cNvSpPr/>
          <p:nvPr/>
        </p:nvSpPr>
        <p:spPr>
          <a:xfrm>
            <a:off x="1370290" y="3858578"/>
            <a:ext cx="3356848" cy="278011"/>
          </a:xfrm>
          <a:prstGeom prst="rect">
            <a:avLst/>
          </a:prstGeom>
          <a:noFill/>
          <a:ln/>
        </p:spPr>
        <p:txBody>
          <a:bodyPr wrap="none" lIns="0" tIns="0" rIns="0" bIns="0" rtlCol="0" anchor="t"/>
          <a:lstStyle/>
          <a:p>
            <a:pPr algn="l" indent="0" marL="0">
              <a:lnSpc>
                <a:spcPts val="2150"/>
              </a:lnSpc>
              <a:buNone/>
            </a:pPr>
            <a:r>
              <a:rPr lang="en-US" sz="1750" dirty="0">
                <a:solidFill>
                  <a:srgbClr val="272525"/>
                </a:solidFill>
                <a:latin typeface="Source Serif Pro Semi Bold" pitchFamily="34" charset="0"/>
                <a:ea typeface="Source Serif Pro Semi Bold" pitchFamily="34" charset="-122"/>
                <a:cs typeface="Source Serif Pro Semi Bold" pitchFamily="34" charset="-120"/>
              </a:rPr>
              <a:t>Apply Level-Appropriate Analysis</a:t>
            </a:r>
            <a:endParaRPr lang="en-US" sz="1750" dirty="0"/>
          </a:p>
        </p:txBody>
      </p:sp>
      <p:sp>
        <p:nvSpPr>
          <p:cNvPr id="14" name="Text 12"/>
          <p:cNvSpPr/>
          <p:nvPr/>
        </p:nvSpPr>
        <p:spPr>
          <a:xfrm>
            <a:off x="1370290" y="4249936"/>
            <a:ext cx="12504063" cy="302419"/>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Match your analysis depth to your improvement goals. Start broad to identify problem areas, then drill down for targeted solutions.</a:t>
            </a:r>
            <a:endParaRPr lang="en-US" sz="1450" dirty="0"/>
          </a:p>
        </p:txBody>
      </p:sp>
      <p:sp>
        <p:nvSpPr>
          <p:cNvPr id="15" name="Shape 13"/>
          <p:cNvSpPr/>
          <p:nvPr/>
        </p:nvSpPr>
        <p:spPr>
          <a:xfrm>
            <a:off x="756047" y="4930378"/>
            <a:ext cx="425291" cy="425291"/>
          </a:xfrm>
          <a:prstGeom prst="roundRect">
            <a:avLst>
              <a:gd name="adj" fmla="val 18668"/>
            </a:avLst>
          </a:prstGeom>
          <a:solidFill>
            <a:srgbClr val="F0D4F7"/>
          </a:solidFill>
          <a:ln w="7620">
            <a:solidFill>
              <a:srgbClr val="D6BADD"/>
            </a:solidFill>
            <a:prstDash val="solid"/>
          </a:ln>
        </p:spPr>
      </p:sp>
      <p:sp>
        <p:nvSpPr>
          <p:cNvPr id="16" name="Text 14"/>
          <p:cNvSpPr/>
          <p:nvPr/>
        </p:nvSpPr>
        <p:spPr>
          <a:xfrm>
            <a:off x="835283" y="4976277"/>
            <a:ext cx="266819" cy="333494"/>
          </a:xfrm>
          <a:prstGeom prst="rect">
            <a:avLst/>
          </a:prstGeom>
          <a:noFill/>
          <a:ln/>
        </p:spPr>
        <p:txBody>
          <a:bodyPr wrap="none" lIns="0" tIns="0" rIns="0" bIns="0" rtlCol="0" anchor="t"/>
          <a:lstStyle/>
          <a:p>
            <a:pPr algn="ctr" indent="0" marL="0">
              <a:lnSpc>
                <a:spcPts val="2100"/>
              </a:lnSpc>
              <a:buNone/>
            </a:pPr>
            <a:r>
              <a:rPr lang="en-US" sz="2100" dirty="0">
                <a:solidFill>
                  <a:srgbClr val="272525"/>
                </a:solidFill>
                <a:latin typeface="Source Serif Pro Semi Bold" pitchFamily="34" charset="0"/>
                <a:ea typeface="Source Serif Pro Semi Bold" pitchFamily="34" charset="-122"/>
                <a:cs typeface="Source Serif Pro Semi Bold" pitchFamily="34" charset="-120"/>
              </a:rPr>
              <a:t>4</a:t>
            </a:r>
            <a:endParaRPr lang="en-US" sz="2100" dirty="0"/>
          </a:p>
        </p:txBody>
      </p:sp>
      <p:sp>
        <p:nvSpPr>
          <p:cNvPr id="17" name="Text 15"/>
          <p:cNvSpPr/>
          <p:nvPr/>
        </p:nvSpPr>
        <p:spPr>
          <a:xfrm>
            <a:off x="1370290" y="4995267"/>
            <a:ext cx="2985016" cy="278011"/>
          </a:xfrm>
          <a:prstGeom prst="rect">
            <a:avLst/>
          </a:prstGeom>
          <a:noFill/>
          <a:ln/>
        </p:spPr>
        <p:txBody>
          <a:bodyPr wrap="none" lIns="0" tIns="0" rIns="0" bIns="0" rtlCol="0" anchor="t"/>
          <a:lstStyle/>
          <a:p>
            <a:pPr algn="l" indent="0" marL="0">
              <a:lnSpc>
                <a:spcPts val="2150"/>
              </a:lnSpc>
              <a:buNone/>
            </a:pPr>
            <a:r>
              <a:rPr lang="en-US" sz="1750" dirty="0">
                <a:solidFill>
                  <a:srgbClr val="272525"/>
                </a:solidFill>
                <a:latin typeface="Source Serif Pro Semi Bold" pitchFamily="34" charset="0"/>
                <a:ea typeface="Source Serif Pro Semi Bold" pitchFamily="34" charset="-122"/>
                <a:cs typeface="Source Serif Pro Semi Bold" pitchFamily="34" charset="-120"/>
              </a:rPr>
              <a:t>Focus on Meaningful Variants</a:t>
            </a:r>
            <a:endParaRPr lang="en-US" sz="1750" dirty="0"/>
          </a:p>
        </p:txBody>
      </p:sp>
      <p:sp>
        <p:nvSpPr>
          <p:cNvPr id="18" name="Text 16"/>
          <p:cNvSpPr/>
          <p:nvPr/>
        </p:nvSpPr>
        <p:spPr>
          <a:xfrm>
            <a:off x="1370290" y="5386626"/>
            <a:ext cx="12504063" cy="302419"/>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Reduce variant complexity by analyzing at the right level of abstraction. This reveals important process patterns while filtering out noise.</a:t>
            </a:r>
            <a:endParaRPr lang="en-US" sz="1450" dirty="0"/>
          </a:p>
        </p:txBody>
      </p:sp>
      <p:sp>
        <p:nvSpPr>
          <p:cNvPr id="19" name="Shape 17"/>
          <p:cNvSpPr/>
          <p:nvPr/>
        </p:nvSpPr>
        <p:spPr>
          <a:xfrm>
            <a:off x="756047" y="6067068"/>
            <a:ext cx="425291" cy="425291"/>
          </a:xfrm>
          <a:prstGeom prst="roundRect">
            <a:avLst>
              <a:gd name="adj" fmla="val 18668"/>
            </a:avLst>
          </a:prstGeom>
          <a:solidFill>
            <a:srgbClr val="F0D4F7"/>
          </a:solidFill>
          <a:ln w="7620">
            <a:solidFill>
              <a:srgbClr val="D6BADD"/>
            </a:solidFill>
            <a:prstDash val="solid"/>
          </a:ln>
        </p:spPr>
      </p:sp>
      <p:sp>
        <p:nvSpPr>
          <p:cNvPr id="20" name="Text 18"/>
          <p:cNvSpPr/>
          <p:nvPr/>
        </p:nvSpPr>
        <p:spPr>
          <a:xfrm>
            <a:off x="835283" y="6112966"/>
            <a:ext cx="266819" cy="333494"/>
          </a:xfrm>
          <a:prstGeom prst="rect">
            <a:avLst/>
          </a:prstGeom>
          <a:noFill/>
          <a:ln/>
        </p:spPr>
        <p:txBody>
          <a:bodyPr wrap="none" lIns="0" tIns="0" rIns="0" bIns="0" rtlCol="0" anchor="t"/>
          <a:lstStyle/>
          <a:p>
            <a:pPr algn="ctr" indent="0" marL="0">
              <a:lnSpc>
                <a:spcPts val="2100"/>
              </a:lnSpc>
              <a:buNone/>
            </a:pPr>
            <a:r>
              <a:rPr lang="en-US" sz="2100" dirty="0">
                <a:solidFill>
                  <a:srgbClr val="272525"/>
                </a:solidFill>
                <a:latin typeface="Source Serif Pro Semi Bold" pitchFamily="34" charset="0"/>
                <a:ea typeface="Source Serif Pro Semi Bold" pitchFamily="34" charset="-122"/>
                <a:cs typeface="Source Serif Pro Semi Bold" pitchFamily="34" charset="-120"/>
              </a:rPr>
              <a:t>5</a:t>
            </a:r>
            <a:endParaRPr lang="en-US" sz="2100" dirty="0"/>
          </a:p>
        </p:txBody>
      </p:sp>
      <p:sp>
        <p:nvSpPr>
          <p:cNvPr id="21" name="Text 19"/>
          <p:cNvSpPr/>
          <p:nvPr/>
        </p:nvSpPr>
        <p:spPr>
          <a:xfrm>
            <a:off x="1370290" y="6131957"/>
            <a:ext cx="2223849" cy="278011"/>
          </a:xfrm>
          <a:prstGeom prst="rect">
            <a:avLst/>
          </a:prstGeom>
          <a:noFill/>
          <a:ln/>
        </p:spPr>
        <p:txBody>
          <a:bodyPr wrap="none" lIns="0" tIns="0" rIns="0" bIns="0" rtlCol="0" anchor="t"/>
          <a:lstStyle/>
          <a:p>
            <a:pPr algn="l" indent="0" marL="0">
              <a:lnSpc>
                <a:spcPts val="2150"/>
              </a:lnSpc>
              <a:buNone/>
            </a:pPr>
            <a:r>
              <a:rPr lang="en-US" sz="1750" dirty="0">
                <a:solidFill>
                  <a:srgbClr val="272525"/>
                </a:solidFill>
                <a:latin typeface="Source Serif Pro Semi Bold" pitchFamily="34" charset="0"/>
                <a:ea typeface="Source Serif Pro Semi Bold" pitchFamily="34" charset="-122"/>
                <a:cs typeface="Source Serif Pro Semi Bold" pitchFamily="34" charset="-120"/>
              </a:rPr>
              <a:t>Iterate and Refine</a:t>
            </a:r>
            <a:endParaRPr lang="en-US" sz="1750" dirty="0"/>
          </a:p>
        </p:txBody>
      </p:sp>
      <p:sp>
        <p:nvSpPr>
          <p:cNvPr id="22" name="Text 20"/>
          <p:cNvSpPr/>
          <p:nvPr/>
        </p:nvSpPr>
        <p:spPr>
          <a:xfrm>
            <a:off x="1370290" y="6523315"/>
            <a:ext cx="12504063" cy="302419"/>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Process mining is not a one-time exercise. Continuously refine your process models, improve your hierarchies, and adjust your groupings as you gain insights.</a:t>
            </a:r>
            <a:endParaRPr lang="en-US" sz="1450" dirty="0"/>
          </a:p>
        </p:txBody>
      </p:sp>
      <p:sp>
        <p:nvSpPr>
          <p:cNvPr id="23" name="Text 21"/>
          <p:cNvSpPr/>
          <p:nvPr/>
        </p:nvSpPr>
        <p:spPr>
          <a:xfrm>
            <a:off x="756047" y="7038380"/>
            <a:ext cx="13118306" cy="604838"/>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By mastering these techniques, organizations can transform overwhelming process complexity into clear, actionable insights that drive meaningful business improvement.</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1652" y="571738"/>
            <a:ext cx="8196501" cy="611505"/>
          </a:xfrm>
          <a:prstGeom prst="rect">
            <a:avLst/>
          </a:prstGeom>
          <a:noFill/>
          <a:ln/>
        </p:spPr>
        <p:txBody>
          <a:bodyPr wrap="none" lIns="0" tIns="0" rIns="0" bIns="0" rtlCol="0" anchor="t"/>
          <a:lstStyle/>
          <a:p>
            <a:pPr algn="l" indent="0" marL="0">
              <a:lnSpc>
                <a:spcPts val="480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The Challenge of Process Complexity</a:t>
            </a:r>
            <a:endParaRPr lang="en-US" sz="3850" dirty="0"/>
          </a:p>
        </p:txBody>
      </p:sp>
      <p:sp>
        <p:nvSpPr>
          <p:cNvPr id="3" name="Text 1"/>
          <p:cNvSpPr/>
          <p:nvPr/>
        </p:nvSpPr>
        <p:spPr>
          <a:xfrm>
            <a:off x="831652" y="1682115"/>
            <a:ext cx="7577376" cy="997625"/>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Process mining extracts insights from event logs to visualize and improve business processes. However, real-world processes often generate massive event logs that create significant challenges:</a:t>
            </a:r>
            <a:endParaRPr lang="en-US" sz="1600" dirty="0"/>
          </a:p>
        </p:txBody>
      </p:sp>
      <p:sp>
        <p:nvSpPr>
          <p:cNvPr id="4" name="Text 2"/>
          <p:cNvSpPr/>
          <p:nvPr/>
        </p:nvSpPr>
        <p:spPr>
          <a:xfrm>
            <a:off x="831652" y="2866787"/>
            <a:ext cx="7577376"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Enterprise processes can contain </a:t>
            </a:r>
            <a:pPr algn="l" indent="0" marL="0">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thousands of unique events</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across departments and systems</a:t>
            </a:r>
            <a:endParaRPr lang="en-US" sz="1600" dirty="0"/>
          </a:p>
        </p:txBody>
      </p:sp>
      <p:sp>
        <p:nvSpPr>
          <p:cNvPr id="5" name="Text 3"/>
          <p:cNvSpPr/>
          <p:nvPr/>
        </p:nvSpPr>
        <p:spPr>
          <a:xfrm>
            <a:off x="831652" y="3604617"/>
            <a:ext cx="7577376" cy="332542"/>
          </a:xfrm>
          <a:prstGeom prst="rect">
            <a:avLst/>
          </a:prstGeom>
          <a:noFill/>
          <a:ln/>
        </p:spPr>
        <p:txBody>
          <a:bodyPr wrap="non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A single customer journey might include </a:t>
            </a:r>
            <a:pPr algn="l" indent="0" marL="0">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hundreds of touchpoints</a:t>
            </a:r>
            <a:endParaRPr lang="en-US" sz="1600" dirty="0"/>
          </a:p>
        </p:txBody>
      </p:sp>
      <p:sp>
        <p:nvSpPr>
          <p:cNvPr id="6" name="Text 4"/>
          <p:cNvSpPr/>
          <p:nvPr/>
        </p:nvSpPr>
        <p:spPr>
          <a:xfrm>
            <a:off x="831652" y="4009906"/>
            <a:ext cx="7577376"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Without proper organization, process models become </a:t>
            </a:r>
            <a:pPr algn="l" indent="0" marL="0">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"spaghetti diagrams"</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 unreadable, unmanageable visualizations</a:t>
            </a:r>
            <a:endParaRPr lang="en-US" sz="1600" dirty="0"/>
          </a:p>
        </p:txBody>
      </p:sp>
      <p:sp>
        <p:nvSpPr>
          <p:cNvPr id="7" name="Text 5"/>
          <p:cNvSpPr/>
          <p:nvPr/>
        </p:nvSpPr>
        <p:spPr>
          <a:xfrm>
            <a:off x="831652" y="4747736"/>
            <a:ext cx="7577376"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Variant explosion occurs when minor differences create </a:t>
            </a:r>
            <a:pPr algn="l" indent="0" marL="0">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thousands of unique pathways</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through a process</a:t>
            </a:r>
            <a:endParaRPr lang="en-US" sz="1600" dirty="0"/>
          </a:p>
        </p:txBody>
      </p:sp>
      <p:sp>
        <p:nvSpPr>
          <p:cNvPr id="8" name="Text 6"/>
          <p:cNvSpPr/>
          <p:nvPr/>
        </p:nvSpPr>
        <p:spPr>
          <a:xfrm>
            <a:off x="831652" y="5485567"/>
            <a:ext cx="7577376"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Excessive detail </a:t>
            </a:r>
            <a:pPr algn="l" indent="0" marL="0">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obscures important patterns</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and makes comparative analysis nearly impossible</a:t>
            </a:r>
            <a:endParaRPr lang="en-US" sz="1600" dirty="0"/>
          </a:p>
        </p:txBody>
      </p:sp>
      <p:pic>
        <p:nvPicPr>
          <p:cNvPr id="9" name="Image 0" descr="preencoded.png">    </p:cNvPr>
          <p:cNvPicPr>
            <a:picLocks noChangeAspect="1"/>
          </p:cNvPicPr>
          <p:nvPr/>
        </p:nvPicPr>
        <p:blipFill>
          <a:blip r:embed="rId1"/>
          <a:stretch>
            <a:fillRect/>
          </a:stretch>
        </p:blipFill>
        <p:spPr>
          <a:xfrm>
            <a:off x="8923853" y="1728907"/>
            <a:ext cx="4882515" cy="4882515"/>
          </a:xfrm>
          <a:prstGeom prst="rect">
            <a:avLst/>
          </a:prstGeom>
        </p:spPr>
      </p:pic>
      <p:sp>
        <p:nvSpPr>
          <p:cNvPr id="10" name="Text 7"/>
          <p:cNvSpPr/>
          <p:nvPr/>
        </p:nvSpPr>
        <p:spPr>
          <a:xfrm>
            <a:off x="8923853" y="6845260"/>
            <a:ext cx="4882515" cy="665083"/>
          </a:xfrm>
          <a:prstGeom prst="rect">
            <a:avLst/>
          </a:prstGeom>
          <a:noFill/>
          <a:ln/>
        </p:spPr>
        <p:txBody>
          <a:bodyPr wrap="square" lIns="0" tIns="0" rIns="0" bIns="0" rtlCol="0" anchor="t"/>
          <a:lstStyle/>
          <a:p>
            <a:pPr algn="ctr"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A "spaghetti diagram" resulting from unmanaged process complexity</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02124" y="551498"/>
            <a:ext cx="10225207" cy="589717"/>
          </a:xfrm>
          <a:prstGeom prst="rect">
            <a:avLst/>
          </a:prstGeom>
          <a:noFill/>
          <a:ln/>
        </p:spPr>
        <p:txBody>
          <a:bodyPr wrap="none" lIns="0" tIns="0" rIns="0" bIns="0" rtlCol="0" anchor="t"/>
          <a:lstStyle/>
          <a:p>
            <a:pPr algn="l" indent="0" marL="0">
              <a:lnSpc>
                <a:spcPts val="4600"/>
              </a:lnSpc>
              <a:buNone/>
            </a:pPr>
            <a:r>
              <a:rPr lang="en-US" sz="3700" dirty="0">
                <a:solidFill>
                  <a:srgbClr val="000000"/>
                </a:solidFill>
                <a:latin typeface="Source Serif Pro Semi Bold" pitchFamily="34" charset="0"/>
                <a:ea typeface="Source Serif Pro Semi Bold" pitchFamily="34" charset="-122"/>
                <a:cs typeface="Source Serif Pro Semi Bold" pitchFamily="34" charset="-120"/>
              </a:rPr>
              <a:t>The Power of Hierarchical Process Organization</a:t>
            </a:r>
            <a:endParaRPr lang="en-US" sz="3700" dirty="0"/>
          </a:p>
        </p:txBody>
      </p:sp>
      <p:sp>
        <p:nvSpPr>
          <p:cNvPr id="3" name="Shape 1"/>
          <p:cNvSpPr/>
          <p:nvPr/>
        </p:nvSpPr>
        <p:spPr>
          <a:xfrm>
            <a:off x="802124" y="1842968"/>
            <a:ext cx="6437828" cy="200501"/>
          </a:xfrm>
          <a:prstGeom prst="roundRect">
            <a:avLst>
              <a:gd name="adj" fmla="val 42009"/>
            </a:avLst>
          </a:prstGeom>
          <a:solidFill>
            <a:srgbClr val="F0D4F7"/>
          </a:solidFill>
          <a:ln w="7620">
            <a:solidFill>
              <a:srgbClr val="D6BADD"/>
            </a:solidFill>
            <a:prstDash val="solid"/>
          </a:ln>
        </p:spPr>
      </p:sp>
      <p:sp>
        <p:nvSpPr>
          <p:cNvPr id="4" name="Text 2"/>
          <p:cNvSpPr/>
          <p:nvPr/>
        </p:nvSpPr>
        <p:spPr>
          <a:xfrm>
            <a:off x="1002625" y="2243971"/>
            <a:ext cx="2359343" cy="294918"/>
          </a:xfrm>
          <a:prstGeom prst="rect">
            <a:avLst/>
          </a:prstGeom>
          <a:noFill/>
          <a:ln/>
        </p:spPr>
        <p:txBody>
          <a:bodyPr wrap="none" lIns="0" tIns="0" rIns="0" bIns="0" rtlCol="0" anchor="t"/>
          <a:lstStyle/>
          <a:p>
            <a:pPr algn="l" indent="0" marL="0">
              <a:lnSpc>
                <a:spcPts val="2300"/>
              </a:lnSpc>
              <a:buNone/>
            </a:pPr>
            <a:r>
              <a:rPr lang="en-US" sz="1850" dirty="0">
                <a:solidFill>
                  <a:srgbClr val="272525"/>
                </a:solidFill>
                <a:latin typeface="Source Serif Pro Semi Bold" pitchFamily="34" charset="0"/>
                <a:ea typeface="Source Serif Pro Semi Bold" pitchFamily="34" charset="-122"/>
                <a:cs typeface="Source Serif Pro Semi Bold" pitchFamily="34" charset="-120"/>
              </a:rPr>
              <a:t>Process</a:t>
            </a:r>
            <a:endParaRPr lang="en-US" sz="1850" dirty="0"/>
          </a:p>
        </p:txBody>
      </p:sp>
      <p:sp>
        <p:nvSpPr>
          <p:cNvPr id="5" name="Text 3"/>
          <p:cNvSpPr/>
          <p:nvPr/>
        </p:nvSpPr>
        <p:spPr>
          <a:xfrm>
            <a:off x="1002625" y="2659142"/>
            <a:ext cx="6036826" cy="64150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The highest level of abstraction representing an end-to-end business function (e.g., Order-to-Cash, Procure-to-Pay, Claim Processing)</a:t>
            </a:r>
            <a:endParaRPr lang="en-US" sz="1550" dirty="0"/>
          </a:p>
        </p:txBody>
      </p:sp>
      <p:sp>
        <p:nvSpPr>
          <p:cNvPr id="6" name="Text 4"/>
          <p:cNvSpPr/>
          <p:nvPr/>
        </p:nvSpPr>
        <p:spPr>
          <a:xfrm>
            <a:off x="1002625" y="3420904"/>
            <a:ext cx="6036826" cy="320754"/>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Example: </a:t>
            </a:r>
            <a:pPr algn="l" indent="0" marL="0">
              <a:lnSpc>
                <a:spcPts val="2500"/>
              </a:lnSpc>
              <a:buNone/>
            </a:pPr>
            <a:r>
              <a:rPr lang="en-US" sz="1550" b="1" dirty="0">
                <a:solidFill>
                  <a:srgbClr val="272525"/>
                </a:solidFill>
                <a:latin typeface="Source Sans Pro" pitchFamily="34" charset="0"/>
                <a:ea typeface="Source Sans Pro" pitchFamily="34" charset="-122"/>
                <a:cs typeface="Source Sans Pro" pitchFamily="34" charset="-120"/>
              </a:rPr>
              <a:t>Customer Onboarding Process</a:t>
            </a:r>
            <a:endParaRPr lang="en-US" sz="1550" dirty="0"/>
          </a:p>
        </p:txBody>
      </p:sp>
      <p:sp>
        <p:nvSpPr>
          <p:cNvPr id="7" name="Shape 5"/>
          <p:cNvSpPr/>
          <p:nvPr/>
        </p:nvSpPr>
        <p:spPr>
          <a:xfrm>
            <a:off x="7390328" y="1542217"/>
            <a:ext cx="6437948" cy="200501"/>
          </a:xfrm>
          <a:prstGeom prst="roundRect">
            <a:avLst>
              <a:gd name="adj" fmla="val 42009"/>
            </a:avLst>
          </a:prstGeom>
          <a:solidFill>
            <a:srgbClr val="F0D4F7"/>
          </a:solidFill>
          <a:ln w="7620">
            <a:solidFill>
              <a:srgbClr val="D6BADD"/>
            </a:solidFill>
            <a:prstDash val="solid"/>
          </a:ln>
        </p:spPr>
      </p:sp>
      <p:sp>
        <p:nvSpPr>
          <p:cNvPr id="8" name="Text 6"/>
          <p:cNvSpPr/>
          <p:nvPr/>
        </p:nvSpPr>
        <p:spPr>
          <a:xfrm>
            <a:off x="7590830" y="1943219"/>
            <a:ext cx="2359343" cy="294918"/>
          </a:xfrm>
          <a:prstGeom prst="rect">
            <a:avLst/>
          </a:prstGeom>
          <a:noFill/>
          <a:ln/>
        </p:spPr>
        <p:txBody>
          <a:bodyPr wrap="none" lIns="0" tIns="0" rIns="0" bIns="0" rtlCol="0" anchor="t"/>
          <a:lstStyle/>
          <a:p>
            <a:pPr algn="l" indent="0" marL="0">
              <a:lnSpc>
                <a:spcPts val="2300"/>
              </a:lnSpc>
              <a:buNone/>
            </a:pPr>
            <a:r>
              <a:rPr lang="en-US" sz="1850" dirty="0">
                <a:solidFill>
                  <a:srgbClr val="272525"/>
                </a:solidFill>
                <a:latin typeface="Source Serif Pro Semi Bold" pitchFamily="34" charset="0"/>
                <a:ea typeface="Source Serif Pro Semi Bold" pitchFamily="34" charset="-122"/>
                <a:cs typeface="Source Serif Pro Semi Bold" pitchFamily="34" charset="-120"/>
              </a:rPr>
              <a:t>Sub-Process</a:t>
            </a:r>
            <a:endParaRPr lang="en-US" sz="1850" dirty="0"/>
          </a:p>
        </p:txBody>
      </p:sp>
      <p:sp>
        <p:nvSpPr>
          <p:cNvPr id="9" name="Text 7"/>
          <p:cNvSpPr/>
          <p:nvPr/>
        </p:nvSpPr>
        <p:spPr>
          <a:xfrm>
            <a:off x="7590830" y="2358390"/>
            <a:ext cx="6036945" cy="64150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Major functional segments within a process that accomplish specific business objectives</a:t>
            </a:r>
            <a:endParaRPr lang="en-US" sz="1550" dirty="0"/>
          </a:p>
        </p:txBody>
      </p:sp>
      <p:sp>
        <p:nvSpPr>
          <p:cNvPr id="10" name="Text 8"/>
          <p:cNvSpPr/>
          <p:nvPr/>
        </p:nvSpPr>
        <p:spPr>
          <a:xfrm>
            <a:off x="7590830" y="3120152"/>
            <a:ext cx="6036945" cy="320754"/>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Examples: </a:t>
            </a:r>
            <a:pPr algn="l" indent="0" marL="0">
              <a:lnSpc>
                <a:spcPts val="2500"/>
              </a:lnSpc>
              <a:buNone/>
            </a:pPr>
            <a:r>
              <a:rPr lang="en-US" sz="1550" b="1" dirty="0">
                <a:solidFill>
                  <a:srgbClr val="272525"/>
                </a:solidFill>
                <a:latin typeface="Source Sans Pro" pitchFamily="34" charset="0"/>
                <a:ea typeface="Source Sans Pro" pitchFamily="34" charset="-122"/>
                <a:cs typeface="Source Sans Pro" pitchFamily="34" charset="-120"/>
              </a:rPr>
              <a:t>Application Review, Credit Check, Account Creation</a:t>
            </a:r>
            <a:endParaRPr lang="en-US" sz="1550" dirty="0"/>
          </a:p>
        </p:txBody>
      </p:sp>
      <p:sp>
        <p:nvSpPr>
          <p:cNvPr id="11" name="Shape 9"/>
          <p:cNvSpPr/>
          <p:nvPr/>
        </p:nvSpPr>
        <p:spPr>
          <a:xfrm>
            <a:off x="802124" y="4393287"/>
            <a:ext cx="6437828" cy="200501"/>
          </a:xfrm>
          <a:prstGeom prst="roundRect">
            <a:avLst>
              <a:gd name="adj" fmla="val 42009"/>
            </a:avLst>
          </a:prstGeom>
          <a:solidFill>
            <a:srgbClr val="F0D4F7"/>
          </a:solidFill>
          <a:ln w="7620">
            <a:solidFill>
              <a:srgbClr val="D6BADD"/>
            </a:solidFill>
            <a:prstDash val="solid"/>
          </a:ln>
        </p:spPr>
      </p:sp>
      <p:sp>
        <p:nvSpPr>
          <p:cNvPr id="12" name="Text 10"/>
          <p:cNvSpPr/>
          <p:nvPr/>
        </p:nvSpPr>
        <p:spPr>
          <a:xfrm>
            <a:off x="1002625" y="4794290"/>
            <a:ext cx="2359343" cy="294918"/>
          </a:xfrm>
          <a:prstGeom prst="rect">
            <a:avLst/>
          </a:prstGeom>
          <a:noFill/>
          <a:ln/>
        </p:spPr>
        <p:txBody>
          <a:bodyPr wrap="none" lIns="0" tIns="0" rIns="0" bIns="0" rtlCol="0" anchor="t"/>
          <a:lstStyle/>
          <a:p>
            <a:pPr algn="l" indent="0" marL="0">
              <a:lnSpc>
                <a:spcPts val="2300"/>
              </a:lnSpc>
              <a:buNone/>
            </a:pPr>
            <a:r>
              <a:rPr lang="en-US" sz="1850" dirty="0">
                <a:solidFill>
                  <a:srgbClr val="272525"/>
                </a:solidFill>
                <a:latin typeface="Source Serif Pro Semi Bold" pitchFamily="34" charset="0"/>
                <a:ea typeface="Source Serif Pro Semi Bold" pitchFamily="34" charset="-122"/>
                <a:cs typeface="Source Serif Pro Semi Bold" pitchFamily="34" charset="-120"/>
              </a:rPr>
              <a:t>Activities</a:t>
            </a:r>
            <a:endParaRPr lang="en-US" sz="1850" dirty="0"/>
          </a:p>
        </p:txBody>
      </p:sp>
      <p:sp>
        <p:nvSpPr>
          <p:cNvPr id="13" name="Text 11"/>
          <p:cNvSpPr/>
          <p:nvPr/>
        </p:nvSpPr>
        <p:spPr>
          <a:xfrm>
            <a:off x="1002625" y="5209461"/>
            <a:ext cx="6036826" cy="64150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Specific tasks or steps that comprise a sub-process, often performed by a single role</a:t>
            </a:r>
            <a:endParaRPr lang="en-US" sz="1550" dirty="0"/>
          </a:p>
        </p:txBody>
      </p:sp>
      <p:sp>
        <p:nvSpPr>
          <p:cNvPr id="14" name="Text 12"/>
          <p:cNvSpPr/>
          <p:nvPr/>
        </p:nvSpPr>
        <p:spPr>
          <a:xfrm>
            <a:off x="1002625" y="5971223"/>
            <a:ext cx="6036826" cy="64150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Examples: </a:t>
            </a:r>
            <a:pPr algn="l" indent="0" marL="0">
              <a:lnSpc>
                <a:spcPts val="2500"/>
              </a:lnSpc>
              <a:buNone/>
            </a:pPr>
            <a:r>
              <a:rPr lang="en-US" sz="1550" b="1" dirty="0">
                <a:solidFill>
                  <a:srgbClr val="272525"/>
                </a:solidFill>
                <a:latin typeface="Source Sans Pro" pitchFamily="34" charset="0"/>
                <a:ea typeface="Source Sans Pro" pitchFamily="34" charset="-122"/>
                <a:cs typeface="Source Sans Pro" pitchFamily="34" charset="-120"/>
              </a:rPr>
              <a:t>Validate Customer ID, Check Credit Score, Create Customer Profile</a:t>
            </a:r>
            <a:endParaRPr lang="en-US" sz="1550" dirty="0"/>
          </a:p>
        </p:txBody>
      </p:sp>
      <p:sp>
        <p:nvSpPr>
          <p:cNvPr id="15" name="Shape 13"/>
          <p:cNvSpPr/>
          <p:nvPr/>
        </p:nvSpPr>
        <p:spPr>
          <a:xfrm>
            <a:off x="7390328" y="4092535"/>
            <a:ext cx="6437948" cy="200501"/>
          </a:xfrm>
          <a:prstGeom prst="roundRect">
            <a:avLst>
              <a:gd name="adj" fmla="val 42009"/>
            </a:avLst>
          </a:prstGeom>
          <a:solidFill>
            <a:srgbClr val="F0D4F7"/>
          </a:solidFill>
          <a:ln w="7620">
            <a:solidFill>
              <a:srgbClr val="D6BADD"/>
            </a:solidFill>
            <a:prstDash val="solid"/>
          </a:ln>
        </p:spPr>
      </p:sp>
      <p:sp>
        <p:nvSpPr>
          <p:cNvPr id="16" name="Text 14"/>
          <p:cNvSpPr/>
          <p:nvPr/>
        </p:nvSpPr>
        <p:spPr>
          <a:xfrm>
            <a:off x="7590830" y="4493538"/>
            <a:ext cx="2359343" cy="294918"/>
          </a:xfrm>
          <a:prstGeom prst="rect">
            <a:avLst/>
          </a:prstGeom>
          <a:noFill/>
          <a:ln/>
        </p:spPr>
        <p:txBody>
          <a:bodyPr wrap="none" lIns="0" tIns="0" rIns="0" bIns="0" rtlCol="0" anchor="t"/>
          <a:lstStyle/>
          <a:p>
            <a:pPr algn="l" indent="0" marL="0">
              <a:lnSpc>
                <a:spcPts val="2300"/>
              </a:lnSpc>
              <a:buNone/>
            </a:pPr>
            <a:r>
              <a:rPr lang="en-US" sz="1850" dirty="0">
                <a:solidFill>
                  <a:srgbClr val="272525"/>
                </a:solidFill>
                <a:latin typeface="Source Serif Pro Semi Bold" pitchFamily="34" charset="0"/>
                <a:ea typeface="Source Serif Pro Semi Bold" pitchFamily="34" charset="-122"/>
                <a:cs typeface="Source Serif Pro Semi Bold" pitchFamily="34" charset="-120"/>
              </a:rPr>
              <a:t>Events</a:t>
            </a:r>
            <a:endParaRPr lang="en-US" sz="1850" dirty="0"/>
          </a:p>
        </p:txBody>
      </p:sp>
      <p:sp>
        <p:nvSpPr>
          <p:cNvPr id="17" name="Text 15"/>
          <p:cNvSpPr/>
          <p:nvPr/>
        </p:nvSpPr>
        <p:spPr>
          <a:xfrm>
            <a:off x="7590830" y="4908709"/>
            <a:ext cx="6036945" cy="64150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Individual system or user actions captured in logs, representing the most granular level</a:t>
            </a:r>
            <a:endParaRPr lang="en-US" sz="1550" dirty="0"/>
          </a:p>
        </p:txBody>
      </p:sp>
      <p:sp>
        <p:nvSpPr>
          <p:cNvPr id="18" name="Text 16"/>
          <p:cNvSpPr/>
          <p:nvPr/>
        </p:nvSpPr>
        <p:spPr>
          <a:xfrm>
            <a:off x="7590830" y="5670471"/>
            <a:ext cx="6036945" cy="64150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Examples: </a:t>
            </a:r>
            <a:pPr algn="l" indent="0" marL="0">
              <a:lnSpc>
                <a:spcPts val="2500"/>
              </a:lnSpc>
              <a:buNone/>
            </a:pPr>
            <a:r>
              <a:rPr lang="en-US" sz="1550" b="1" dirty="0">
                <a:solidFill>
                  <a:srgbClr val="272525"/>
                </a:solidFill>
                <a:latin typeface="Source Sans Pro" pitchFamily="34" charset="0"/>
                <a:ea typeface="Source Sans Pro" pitchFamily="34" charset="-122"/>
                <a:cs typeface="Source Sans Pro" pitchFamily="34" charset="-120"/>
              </a:rPr>
              <a:t>Field_Updated, Button_Clicked, Form_Submitted, API_Called</a:t>
            </a:r>
            <a:endParaRPr lang="en-US" sz="1550" dirty="0"/>
          </a:p>
        </p:txBody>
      </p:sp>
      <p:sp>
        <p:nvSpPr>
          <p:cNvPr id="19" name="Text 17"/>
          <p:cNvSpPr/>
          <p:nvPr/>
        </p:nvSpPr>
        <p:spPr>
          <a:xfrm>
            <a:off x="802124" y="7038737"/>
            <a:ext cx="13026152" cy="64150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By organizing process data in this hierarchical structure, analysts can zoom in and out at appropriate levels of detail. This enables both high-level strategic analysis and detailed operational investigation without becoming overwhelmed by complexity.</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009" y="575429"/>
            <a:ext cx="7497604" cy="615553"/>
          </a:xfrm>
          <a:prstGeom prst="rect">
            <a:avLst/>
          </a:prstGeom>
          <a:noFill/>
          <a:ln/>
        </p:spPr>
        <p:txBody>
          <a:bodyPr wrap="none" lIns="0" tIns="0" rIns="0" bIns="0" rtlCol="0" anchor="t"/>
          <a:lstStyle/>
          <a:p>
            <a:pPr algn="l" indent="0" marL="0">
              <a:lnSpc>
                <a:spcPts val="480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The Problem of Variant Explosion</a:t>
            </a:r>
            <a:endParaRPr lang="en-US" sz="3850" dirty="0"/>
          </a:p>
        </p:txBody>
      </p:sp>
      <p:sp>
        <p:nvSpPr>
          <p:cNvPr id="3" name="Text 1"/>
          <p:cNvSpPr/>
          <p:nvPr/>
        </p:nvSpPr>
        <p:spPr>
          <a:xfrm>
            <a:off x="837009" y="1693069"/>
            <a:ext cx="6222921" cy="669608"/>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When analyzing process data at its most granular level, minor variations create an explosion of distinct process paths:</a:t>
            </a:r>
            <a:endParaRPr lang="en-US" sz="1600" dirty="0"/>
          </a:p>
        </p:txBody>
      </p:sp>
      <p:sp>
        <p:nvSpPr>
          <p:cNvPr id="4" name="Text 2"/>
          <p:cNvSpPr/>
          <p:nvPr/>
        </p:nvSpPr>
        <p:spPr>
          <a:xfrm>
            <a:off x="837009" y="2550914"/>
            <a:ext cx="6222921" cy="669608"/>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A process with just 20 possible events can theoretically have </a:t>
            </a:r>
            <a:pPr algn="l" indent="0" marL="0">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millions of unique pathways</a:t>
            </a:r>
            <a:endParaRPr lang="en-US" sz="1600" dirty="0"/>
          </a:p>
        </p:txBody>
      </p:sp>
      <p:sp>
        <p:nvSpPr>
          <p:cNvPr id="5" name="Text 3"/>
          <p:cNvSpPr/>
          <p:nvPr/>
        </p:nvSpPr>
        <p:spPr>
          <a:xfrm>
            <a:off x="837009" y="3293745"/>
            <a:ext cx="6222921" cy="669608"/>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Even tiny differences (e.g., a single extra click or field update) create entirely new variants</a:t>
            </a:r>
            <a:endParaRPr lang="en-US" sz="1600" dirty="0"/>
          </a:p>
        </p:txBody>
      </p:sp>
      <p:sp>
        <p:nvSpPr>
          <p:cNvPr id="6" name="Text 4"/>
          <p:cNvSpPr/>
          <p:nvPr/>
        </p:nvSpPr>
        <p:spPr>
          <a:xfrm>
            <a:off x="837009" y="4036576"/>
            <a:ext cx="6222921" cy="669608"/>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In large enterprises, it's common to find </a:t>
            </a:r>
            <a:pPr algn="l" indent="0" marL="0">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10,000+ variants</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in a single process</a:t>
            </a:r>
            <a:endParaRPr lang="en-US" sz="1600" dirty="0"/>
          </a:p>
        </p:txBody>
      </p:sp>
      <p:sp>
        <p:nvSpPr>
          <p:cNvPr id="7" name="Text 5"/>
          <p:cNvSpPr/>
          <p:nvPr/>
        </p:nvSpPr>
        <p:spPr>
          <a:xfrm>
            <a:off x="837009" y="4779407"/>
            <a:ext cx="6222921" cy="669608"/>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With too many variants, </a:t>
            </a:r>
            <a:pPr algn="l" indent="0" marL="0">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comparative analysis becomes impossible</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 you can't meaningfully compare thousands of paths</a:t>
            </a:r>
            <a:endParaRPr lang="en-US" sz="1600" dirty="0"/>
          </a:p>
        </p:txBody>
      </p:sp>
      <p:sp>
        <p:nvSpPr>
          <p:cNvPr id="8" name="Text 6"/>
          <p:cNvSpPr/>
          <p:nvPr/>
        </p:nvSpPr>
        <p:spPr>
          <a:xfrm>
            <a:off x="837009" y="5522238"/>
            <a:ext cx="6222921" cy="669608"/>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When 99% of cases follow unique paths, finding patterns and making improvements becomes extraordinarily difficult</a:t>
            </a:r>
            <a:endParaRPr lang="en-US" sz="1600" dirty="0"/>
          </a:p>
        </p:txBody>
      </p:sp>
      <p:sp>
        <p:nvSpPr>
          <p:cNvPr id="9" name="Text 7"/>
          <p:cNvSpPr/>
          <p:nvPr/>
        </p:nvSpPr>
        <p:spPr>
          <a:xfrm>
            <a:off x="7578090" y="1844754"/>
            <a:ext cx="2980611" cy="690563"/>
          </a:xfrm>
          <a:prstGeom prst="rect">
            <a:avLst/>
          </a:prstGeom>
          <a:noFill/>
          <a:ln/>
        </p:spPr>
        <p:txBody>
          <a:bodyPr wrap="none" lIns="0" tIns="0" rIns="0" bIns="0" rtlCol="0" anchor="t"/>
          <a:lstStyle/>
          <a:p>
            <a:pPr algn="ctr" indent="0" marL="0">
              <a:lnSpc>
                <a:spcPts val="5400"/>
              </a:lnSpc>
              <a:buNone/>
            </a:pPr>
            <a:r>
              <a:rPr lang="en-US" sz="5400" dirty="0">
                <a:solidFill>
                  <a:srgbClr val="272525"/>
                </a:solidFill>
                <a:latin typeface="Source Serif Pro Semi Bold" pitchFamily="34" charset="0"/>
                <a:ea typeface="Source Serif Pro Semi Bold" pitchFamily="34" charset="-122"/>
                <a:cs typeface="Source Serif Pro Semi Bold" pitchFamily="34" charset="-120"/>
              </a:rPr>
              <a:t>95%</a:t>
            </a:r>
            <a:endParaRPr lang="en-US" sz="5400" dirty="0"/>
          </a:p>
        </p:txBody>
      </p:sp>
      <p:sp>
        <p:nvSpPr>
          <p:cNvPr id="10" name="Text 8"/>
          <p:cNvSpPr/>
          <p:nvPr/>
        </p:nvSpPr>
        <p:spPr>
          <a:xfrm>
            <a:off x="7837408" y="2796778"/>
            <a:ext cx="2461855" cy="307777"/>
          </a:xfrm>
          <a:prstGeom prst="rect">
            <a:avLst/>
          </a:prstGeom>
          <a:noFill/>
          <a:ln/>
        </p:spPr>
        <p:txBody>
          <a:bodyPr wrap="none" lIns="0" tIns="0" rIns="0" bIns="0" rtlCol="0" anchor="t"/>
          <a:lstStyle/>
          <a:p>
            <a:pPr algn="ctr" indent="0" marL="0">
              <a:lnSpc>
                <a:spcPts val="2400"/>
              </a:lnSpc>
              <a:buNone/>
            </a:pPr>
            <a:r>
              <a:rPr lang="en-US" sz="1900" dirty="0">
                <a:solidFill>
                  <a:srgbClr val="272525"/>
                </a:solidFill>
                <a:latin typeface="Source Serif Pro Semi Bold" pitchFamily="34" charset="0"/>
                <a:ea typeface="Source Serif Pro Semi Bold" pitchFamily="34" charset="-122"/>
                <a:cs typeface="Source Serif Pro Semi Bold" pitchFamily="34" charset="-120"/>
              </a:rPr>
              <a:t>Noise Ratio</a:t>
            </a:r>
            <a:endParaRPr lang="en-US" sz="1900" dirty="0"/>
          </a:p>
        </p:txBody>
      </p:sp>
      <p:sp>
        <p:nvSpPr>
          <p:cNvPr id="11" name="Text 9"/>
          <p:cNvSpPr/>
          <p:nvPr/>
        </p:nvSpPr>
        <p:spPr>
          <a:xfrm>
            <a:off x="7578090" y="3313748"/>
            <a:ext cx="2980611" cy="1004411"/>
          </a:xfrm>
          <a:prstGeom prst="rect">
            <a:avLst/>
          </a:prstGeom>
          <a:noFill/>
          <a:ln/>
        </p:spPr>
        <p:txBody>
          <a:bodyPr wrap="square" lIns="0" tIns="0" rIns="0" bIns="0" rtlCol="0" anchor="t"/>
          <a:lstStyle/>
          <a:p>
            <a:pPr algn="ctr"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Percentage of variants that represent less than 1% of total cases when using raw event data</a:t>
            </a:r>
            <a:endParaRPr lang="en-US" sz="1600" dirty="0"/>
          </a:p>
        </p:txBody>
      </p:sp>
      <p:sp>
        <p:nvSpPr>
          <p:cNvPr id="12" name="Text 10"/>
          <p:cNvSpPr/>
          <p:nvPr/>
        </p:nvSpPr>
        <p:spPr>
          <a:xfrm>
            <a:off x="10820281" y="1844754"/>
            <a:ext cx="2980730" cy="690563"/>
          </a:xfrm>
          <a:prstGeom prst="rect">
            <a:avLst/>
          </a:prstGeom>
          <a:noFill/>
          <a:ln/>
        </p:spPr>
        <p:txBody>
          <a:bodyPr wrap="none" lIns="0" tIns="0" rIns="0" bIns="0" rtlCol="0" anchor="t"/>
          <a:lstStyle/>
          <a:p>
            <a:pPr algn="ctr" indent="0" marL="0">
              <a:lnSpc>
                <a:spcPts val="5400"/>
              </a:lnSpc>
              <a:buNone/>
            </a:pPr>
            <a:r>
              <a:rPr lang="en-US" sz="5400" dirty="0">
                <a:solidFill>
                  <a:srgbClr val="272525"/>
                </a:solidFill>
                <a:latin typeface="Source Serif Pro Semi Bold" pitchFamily="34" charset="0"/>
                <a:ea typeface="Source Serif Pro Semi Bold" pitchFamily="34" charset="-122"/>
                <a:cs typeface="Source Serif Pro Semi Bold" pitchFamily="34" charset="-120"/>
              </a:rPr>
              <a:t>10,000+</a:t>
            </a:r>
            <a:endParaRPr lang="en-US" sz="5400" dirty="0"/>
          </a:p>
        </p:txBody>
      </p:sp>
      <p:sp>
        <p:nvSpPr>
          <p:cNvPr id="13" name="Text 11"/>
          <p:cNvSpPr/>
          <p:nvPr/>
        </p:nvSpPr>
        <p:spPr>
          <a:xfrm>
            <a:off x="11079718" y="2796778"/>
            <a:ext cx="2461855" cy="307777"/>
          </a:xfrm>
          <a:prstGeom prst="rect">
            <a:avLst/>
          </a:prstGeom>
          <a:noFill/>
          <a:ln/>
        </p:spPr>
        <p:txBody>
          <a:bodyPr wrap="none" lIns="0" tIns="0" rIns="0" bIns="0" rtlCol="0" anchor="t"/>
          <a:lstStyle/>
          <a:p>
            <a:pPr algn="ctr" indent="0" marL="0">
              <a:lnSpc>
                <a:spcPts val="2400"/>
              </a:lnSpc>
              <a:buNone/>
            </a:pPr>
            <a:r>
              <a:rPr lang="en-US" sz="1900" dirty="0">
                <a:solidFill>
                  <a:srgbClr val="272525"/>
                </a:solidFill>
                <a:latin typeface="Source Serif Pro Semi Bold" pitchFamily="34" charset="0"/>
                <a:ea typeface="Source Serif Pro Semi Bold" pitchFamily="34" charset="-122"/>
                <a:cs typeface="Source Serif Pro Semi Bold" pitchFamily="34" charset="-120"/>
              </a:rPr>
              <a:t>Typical Variants</a:t>
            </a:r>
            <a:endParaRPr lang="en-US" sz="1900" dirty="0"/>
          </a:p>
        </p:txBody>
      </p:sp>
      <p:sp>
        <p:nvSpPr>
          <p:cNvPr id="14" name="Text 12"/>
          <p:cNvSpPr/>
          <p:nvPr/>
        </p:nvSpPr>
        <p:spPr>
          <a:xfrm>
            <a:off x="10820281" y="3313748"/>
            <a:ext cx="2980730" cy="1004411"/>
          </a:xfrm>
          <a:prstGeom prst="rect">
            <a:avLst/>
          </a:prstGeom>
          <a:noFill/>
          <a:ln/>
        </p:spPr>
        <p:txBody>
          <a:bodyPr wrap="square" lIns="0" tIns="0" rIns="0" bIns="0" rtlCol="0" anchor="t"/>
          <a:lstStyle/>
          <a:p>
            <a:pPr algn="ctr"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Number of unique process paths in an enterprise-scale process without proper data leveling</a:t>
            </a:r>
            <a:endParaRPr lang="en-US" sz="1600" dirty="0"/>
          </a:p>
        </p:txBody>
      </p:sp>
      <p:sp>
        <p:nvSpPr>
          <p:cNvPr id="15" name="Text 13"/>
          <p:cNvSpPr/>
          <p:nvPr/>
        </p:nvSpPr>
        <p:spPr>
          <a:xfrm>
            <a:off x="9199126" y="4945856"/>
            <a:ext cx="2980730" cy="690563"/>
          </a:xfrm>
          <a:prstGeom prst="rect">
            <a:avLst/>
          </a:prstGeom>
          <a:noFill/>
          <a:ln/>
        </p:spPr>
        <p:txBody>
          <a:bodyPr wrap="none" lIns="0" tIns="0" rIns="0" bIns="0" rtlCol="0" anchor="t"/>
          <a:lstStyle/>
          <a:p>
            <a:pPr algn="ctr" indent="0" marL="0">
              <a:lnSpc>
                <a:spcPts val="5400"/>
              </a:lnSpc>
              <a:buNone/>
            </a:pPr>
            <a:r>
              <a:rPr lang="en-US" sz="5400" dirty="0">
                <a:solidFill>
                  <a:srgbClr val="272525"/>
                </a:solidFill>
                <a:latin typeface="Source Serif Pro Semi Bold" pitchFamily="34" charset="0"/>
                <a:ea typeface="Source Serif Pro Semi Bold" pitchFamily="34" charset="-122"/>
                <a:cs typeface="Source Serif Pro Semi Bold" pitchFamily="34" charset="-120"/>
              </a:rPr>
              <a:t>5-10</a:t>
            </a:r>
            <a:endParaRPr lang="en-US" sz="5400" dirty="0"/>
          </a:p>
        </p:txBody>
      </p:sp>
      <p:sp>
        <p:nvSpPr>
          <p:cNvPr id="16" name="Text 14"/>
          <p:cNvSpPr/>
          <p:nvPr/>
        </p:nvSpPr>
        <p:spPr>
          <a:xfrm>
            <a:off x="9458563" y="5897880"/>
            <a:ext cx="2461855" cy="307777"/>
          </a:xfrm>
          <a:prstGeom prst="rect">
            <a:avLst/>
          </a:prstGeom>
          <a:noFill/>
          <a:ln/>
        </p:spPr>
        <p:txBody>
          <a:bodyPr wrap="none" lIns="0" tIns="0" rIns="0" bIns="0" rtlCol="0" anchor="t"/>
          <a:lstStyle/>
          <a:p>
            <a:pPr algn="ctr" indent="0" marL="0">
              <a:lnSpc>
                <a:spcPts val="2400"/>
              </a:lnSpc>
              <a:buNone/>
            </a:pPr>
            <a:r>
              <a:rPr lang="en-US" sz="1900" dirty="0">
                <a:solidFill>
                  <a:srgbClr val="272525"/>
                </a:solidFill>
                <a:latin typeface="Source Serif Pro Semi Bold" pitchFamily="34" charset="0"/>
                <a:ea typeface="Source Serif Pro Semi Bold" pitchFamily="34" charset="-122"/>
                <a:cs typeface="Source Serif Pro Semi Bold" pitchFamily="34" charset="-120"/>
              </a:rPr>
              <a:t>Optimal Variants</a:t>
            </a:r>
            <a:endParaRPr lang="en-US" sz="1900" dirty="0"/>
          </a:p>
        </p:txBody>
      </p:sp>
      <p:sp>
        <p:nvSpPr>
          <p:cNvPr id="17" name="Text 15"/>
          <p:cNvSpPr/>
          <p:nvPr/>
        </p:nvSpPr>
        <p:spPr>
          <a:xfrm>
            <a:off x="9199126" y="6414849"/>
            <a:ext cx="2980730" cy="1004411"/>
          </a:xfrm>
          <a:prstGeom prst="rect">
            <a:avLst/>
          </a:prstGeom>
          <a:noFill/>
          <a:ln/>
        </p:spPr>
        <p:txBody>
          <a:bodyPr wrap="square" lIns="0" tIns="0" rIns="0" bIns="0" rtlCol="0" anchor="t"/>
          <a:lstStyle/>
          <a:p>
            <a:pPr algn="ctr"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Number of variants that can be effectively compared and analyzed at once</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33425" y="942023"/>
            <a:ext cx="9245918" cy="539353"/>
          </a:xfrm>
          <a:prstGeom prst="rect">
            <a:avLst/>
          </a:prstGeom>
          <a:noFill/>
          <a:ln/>
        </p:spPr>
        <p:txBody>
          <a:bodyPr wrap="none" lIns="0" tIns="0" rIns="0" bIns="0" rtlCol="0" anchor="t"/>
          <a:lstStyle/>
          <a:p>
            <a:pPr algn="l" indent="0" marL="0">
              <a:lnSpc>
                <a:spcPts val="4200"/>
              </a:lnSpc>
              <a:buNone/>
            </a:pPr>
            <a:r>
              <a:rPr lang="en-US" sz="3350" dirty="0">
                <a:solidFill>
                  <a:srgbClr val="000000"/>
                </a:solidFill>
                <a:latin typeface="Source Serif Pro Semi Bold" pitchFamily="34" charset="0"/>
                <a:ea typeface="Source Serif Pro Semi Bold" pitchFamily="34" charset="-122"/>
                <a:cs typeface="Source Serif Pro Semi Bold" pitchFamily="34" charset="-120"/>
              </a:rPr>
              <a:t>Leveling: From Generalization to Specialization</a:t>
            </a:r>
            <a:endParaRPr lang="en-US" sz="3350" dirty="0"/>
          </a:p>
        </p:txBody>
      </p:sp>
      <p:pic>
        <p:nvPicPr>
          <p:cNvPr id="3" name="Image 0" descr="preencoded.png">    </p:cNvPr>
          <p:cNvPicPr>
            <a:picLocks noChangeAspect="1"/>
          </p:cNvPicPr>
          <p:nvPr/>
        </p:nvPicPr>
        <p:blipFill>
          <a:blip r:embed="rId1"/>
          <a:stretch>
            <a:fillRect/>
          </a:stretch>
        </p:blipFill>
        <p:spPr>
          <a:xfrm>
            <a:off x="733425" y="1848088"/>
            <a:ext cx="6581775" cy="733425"/>
          </a:xfrm>
          <a:prstGeom prst="rect">
            <a:avLst/>
          </a:prstGeom>
        </p:spPr>
      </p:pic>
      <p:sp>
        <p:nvSpPr>
          <p:cNvPr id="4" name="Text 1"/>
          <p:cNvSpPr/>
          <p:nvPr/>
        </p:nvSpPr>
        <p:spPr>
          <a:xfrm>
            <a:off x="916781" y="2764869"/>
            <a:ext cx="2175510" cy="269677"/>
          </a:xfrm>
          <a:prstGeom prst="rect">
            <a:avLst/>
          </a:prstGeom>
          <a:noFill/>
          <a:ln/>
        </p:spPr>
        <p:txBody>
          <a:bodyPr wrap="none" lIns="0" tIns="0" rIns="0" bIns="0" rtlCol="0" anchor="t"/>
          <a:lstStyle/>
          <a:p>
            <a:pPr algn="l" indent="0" marL="0">
              <a:lnSpc>
                <a:spcPts val="2100"/>
              </a:lnSpc>
              <a:buNone/>
            </a:pPr>
            <a:r>
              <a:rPr lang="en-US" sz="1650" dirty="0">
                <a:solidFill>
                  <a:srgbClr val="272525"/>
                </a:solidFill>
                <a:latin typeface="Source Serif Pro Semi Bold" pitchFamily="34" charset="0"/>
                <a:ea typeface="Source Serif Pro Semi Bold" pitchFamily="34" charset="-122"/>
                <a:cs typeface="Source Serif Pro Semi Bold" pitchFamily="34" charset="-120"/>
              </a:rPr>
              <a:t>Level 1: Strategic View</a:t>
            </a:r>
            <a:endParaRPr lang="en-US" sz="1650" dirty="0"/>
          </a:p>
        </p:txBody>
      </p:sp>
      <p:sp>
        <p:nvSpPr>
          <p:cNvPr id="5" name="Text 2"/>
          <p:cNvSpPr/>
          <p:nvPr/>
        </p:nvSpPr>
        <p:spPr>
          <a:xfrm>
            <a:off x="916781" y="3144560"/>
            <a:ext cx="6215063" cy="293370"/>
          </a:xfrm>
          <a:prstGeom prst="rect">
            <a:avLst/>
          </a:prstGeom>
          <a:noFill/>
          <a:ln/>
        </p:spPr>
        <p:txBody>
          <a:bodyPr wrap="none" lIns="0" tIns="0" rIns="0" bIns="0" rtlCol="0" anchor="t"/>
          <a:lstStyle/>
          <a:p>
            <a:pPr algn="l" indent="0" marL="0">
              <a:lnSpc>
                <a:spcPts val="2300"/>
              </a:lnSpc>
              <a:buNone/>
            </a:pPr>
            <a:r>
              <a:rPr lang="en-US" sz="1400" dirty="0">
                <a:solidFill>
                  <a:srgbClr val="272525"/>
                </a:solidFill>
                <a:latin typeface="Source Sans Pro" pitchFamily="34" charset="0"/>
                <a:ea typeface="Source Sans Pro" pitchFamily="34" charset="-122"/>
                <a:cs typeface="Source Sans Pro" pitchFamily="34" charset="-120"/>
              </a:rPr>
              <a:t>Highest abstraction showing only major process stages (5-7 activities)</a:t>
            </a:r>
            <a:endParaRPr lang="en-US" sz="1400" dirty="0"/>
          </a:p>
        </p:txBody>
      </p:sp>
      <p:sp>
        <p:nvSpPr>
          <p:cNvPr id="6" name="Text 3"/>
          <p:cNvSpPr/>
          <p:nvPr/>
        </p:nvSpPr>
        <p:spPr>
          <a:xfrm>
            <a:off x="916781" y="3547943"/>
            <a:ext cx="6215063" cy="293370"/>
          </a:xfrm>
          <a:prstGeom prst="rect">
            <a:avLst/>
          </a:prstGeom>
          <a:noFill/>
          <a:ln/>
        </p:spPr>
        <p:txBody>
          <a:bodyPr wrap="none" lIns="0" tIns="0" rIns="0" bIns="0" rtlCol="0" anchor="t"/>
          <a:lstStyle/>
          <a:p>
            <a:pPr algn="l" indent="0" marL="0">
              <a:lnSpc>
                <a:spcPts val="2300"/>
              </a:lnSpc>
              <a:buNone/>
            </a:pPr>
            <a:r>
              <a:rPr lang="en-US" sz="1400" dirty="0">
                <a:solidFill>
                  <a:srgbClr val="272525"/>
                </a:solidFill>
                <a:latin typeface="Source Sans Pro" pitchFamily="34" charset="0"/>
                <a:ea typeface="Source Sans Pro" pitchFamily="34" charset="-122"/>
                <a:cs typeface="Source Sans Pro" pitchFamily="34" charset="-120"/>
              </a:rPr>
              <a:t>Useful for: Executive dashboards, KPI tracking, cross-process comparisons</a:t>
            </a:r>
            <a:endParaRPr lang="en-US" sz="1400" dirty="0"/>
          </a:p>
        </p:txBody>
      </p:sp>
      <p:pic>
        <p:nvPicPr>
          <p:cNvPr id="7" name="Image 1" descr="preencoded.png">    </p:cNvPr>
          <p:cNvPicPr>
            <a:picLocks noChangeAspect="1"/>
          </p:cNvPicPr>
          <p:nvPr/>
        </p:nvPicPr>
        <p:blipFill>
          <a:blip r:embed="rId2"/>
          <a:stretch>
            <a:fillRect/>
          </a:stretch>
        </p:blipFill>
        <p:spPr>
          <a:xfrm>
            <a:off x="7315200" y="1848088"/>
            <a:ext cx="6581775" cy="733425"/>
          </a:xfrm>
          <a:prstGeom prst="rect">
            <a:avLst/>
          </a:prstGeom>
        </p:spPr>
      </p:pic>
      <p:sp>
        <p:nvSpPr>
          <p:cNvPr id="8" name="Text 4"/>
          <p:cNvSpPr/>
          <p:nvPr/>
        </p:nvSpPr>
        <p:spPr>
          <a:xfrm>
            <a:off x="7498556" y="2764869"/>
            <a:ext cx="2479715" cy="269677"/>
          </a:xfrm>
          <a:prstGeom prst="rect">
            <a:avLst/>
          </a:prstGeom>
          <a:noFill/>
          <a:ln/>
        </p:spPr>
        <p:txBody>
          <a:bodyPr wrap="none" lIns="0" tIns="0" rIns="0" bIns="0" rtlCol="0" anchor="t"/>
          <a:lstStyle/>
          <a:p>
            <a:pPr algn="l" indent="0" marL="0">
              <a:lnSpc>
                <a:spcPts val="2100"/>
              </a:lnSpc>
              <a:buNone/>
            </a:pPr>
            <a:r>
              <a:rPr lang="en-US" sz="1650" dirty="0">
                <a:solidFill>
                  <a:srgbClr val="272525"/>
                </a:solidFill>
                <a:latin typeface="Source Serif Pro Semi Bold" pitchFamily="34" charset="0"/>
                <a:ea typeface="Source Serif Pro Semi Bold" pitchFamily="34" charset="-122"/>
                <a:cs typeface="Source Serif Pro Semi Bold" pitchFamily="34" charset="-120"/>
              </a:rPr>
              <a:t>Level 2: Operational View</a:t>
            </a:r>
            <a:endParaRPr lang="en-US" sz="1650" dirty="0"/>
          </a:p>
        </p:txBody>
      </p:sp>
      <p:sp>
        <p:nvSpPr>
          <p:cNvPr id="9" name="Text 5"/>
          <p:cNvSpPr/>
          <p:nvPr/>
        </p:nvSpPr>
        <p:spPr>
          <a:xfrm>
            <a:off x="7498556" y="3144560"/>
            <a:ext cx="6215063" cy="586740"/>
          </a:xfrm>
          <a:prstGeom prst="rect">
            <a:avLst/>
          </a:prstGeom>
          <a:noFill/>
          <a:ln/>
        </p:spPr>
        <p:txBody>
          <a:bodyPr wrap="square" lIns="0" tIns="0" rIns="0" bIns="0" rtlCol="0" anchor="t"/>
          <a:lstStyle/>
          <a:p>
            <a:pPr algn="l" indent="0" marL="0">
              <a:lnSpc>
                <a:spcPts val="2300"/>
              </a:lnSpc>
              <a:buNone/>
            </a:pPr>
            <a:r>
              <a:rPr lang="en-US" sz="1400" dirty="0">
                <a:solidFill>
                  <a:srgbClr val="272525"/>
                </a:solidFill>
                <a:latin typeface="Source Sans Pro" pitchFamily="34" charset="0"/>
                <a:ea typeface="Source Sans Pro" pitchFamily="34" charset="-122"/>
                <a:cs typeface="Source Sans Pro" pitchFamily="34" charset="-120"/>
              </a:rPr>
              <a:t>Medium abstraction showing sub-processes and their relationships (10-20 activities)</a:t>
            </a:r>
            <a:endParaRPr lang="en-US" sz="1400" dirty="0"/>
          </a:p>
        </p:txBody>
      </p:sp>
      <p:sp>
        <p:nvSpPr>
          <p:cNvPr id="10" name="Text 6"/>
          <p:cNvSpPr/>
          <p:nvPr/>
        </p:nvSpPr>
        <p:spPr>
          <a:xfrm>
            <a:off x="7498556" y="3841313"/>
            <a:ext cx="6215063" cy="293370"/>
          </a:xfrm>
          <a:prstGeom prst="rect">
            <a:avLst/>
          </a:prstGeom>
          <a:noFill/>
          <a:ln/>
        </p:spPr>
        <p:txBody>
          <a:bodyPr wrap="none" lIns="0" tIns="0" rIns="0" bIns="0" rtlCol="0" anchor="t"/>
          <a:lstStyle/>
          <a:p>
            <a:pPr algn="l" indent="0" marL="0">
              <a:lnSpc>
                <a:spcPts val="2300"/>
              </a:lnSpc>
              <a:buNone/>
            </a:pPr>
            <a:r>
              <a:rPr lang="en-US" sz="1400" dirty="0">
                <a:solidFill>
                  <a:srgbClr val="272525"/>
                </a:solidFill>
                <a:latin typeface="Source Sans Pro" pitchFamily="34" charset="0"/>
                <a:ea typeface="Source Sans Pro" pitchFamily="34" charset="-122"/>
                <a:cs typeface="Source Sans Pro" pitchFamily="34" charset="-120"/>
              </a:rPr>
              <a:t>Useful for: Process owners, operational management, performance monitoring</a:t>
            </a:r>
            <a:endParaRPr lang="en-US" sz="1400" dirty="0"/>
          </a:p>
        </p:txBody>
      </p:sp>
      <p:pic>
        <p:nvPicPr>
          <p:cNvPr id="11" name="Image 2" descr="preencoded.png">    </p:cNvPr>
          <p:cNvPicPr>
            <a:picLocks noChangeAspect="1"/>
          </p:cNvPicPr>
          <p:nvPr/>
        </p:nvPicPr>
        <p:blipFill>
          <a:blip r:embed="rId3"/>
          <a:stretch>
            <a:fillRect/>
          </a:stretch>
        </p:blipFill>
        <p:spPr>
          <a:xfrm>
            <a:off x="733425" y="4318040"/>
            <a:ext cx="6581775" cy="733425"/>
          </a:xfrm>
          <a:prstGeom prst="rect">
            <a:avLst/>
          </a:prstGeom>
        </p:spPr>
      </p:pic>
      <p:sp>
        <p:nvSpPr>
          <p:cNvPr id="12" name="Text 7"/>
          <p:cNvSpPr/>
          <p:nvPr/>
        </p:nvSpPr>
        <p:spPr>
          <a:xfrm>
            <a:off x="916781" y="5234821"/>
            <a:ext cx="2157293" cy="269677"/>
          </a:xfrm>
          <a:prstGeom prst="rect">
            <a:avLst/>
          </a:prstGeom>
          <a:noFill/>
          <a:ln/>
        </p:spPr>
        <p:txBody>
          <a:bodyPr wrap="none" lIns="0" tIns="0" rIns="0" bIns="0" rtlCol="0" anchor="t"/>
          <a:lstStyle/>
          <a:p>
            <a:pPr algn="l" indent="0" marL="0">
              <a:lnSpc>
                <a:spcPts val="2100"/>
              </a:lnSpc>
              <a:buNone/>
            </a:pPr>
            <a:r>
              <a:rPr lang="en-US" sz="1650" dirty="0">
                <a:solidFill>
                  <a:srgbClr val="272525"/>
                </a:solidFill>
                <a:latin typeface="Source Serif Pro Semi Bold" pitchFamily="34" charset="0"/>
                <a:ea typeface="Source Serif Pro Semi Bold" pitchFamily="34" charset="-122"/>
                <a:cs typeface="Source Serif Pro Semi Bold" pitchFamily="34" charset="-120"/>
              </a:rPr>
              <a:t>Level 3: Detailed View</a:t>
            </a:r>
            <a:endParaRPr lang="en-US" sz="1650" dirty="0"/>
          </a:p>
        </p:txBody>
      </p:sp>
      <p:sp>
        <p:nvSpPr>
          <p:cNvPr id="13" name="Text 8"/>
          <p:cNvSpPr/>
          <p:nvPr/>
        </p:nvSpPr>
        <p:spPr>
          <a:xfrm>
            <a:off x="916781" y="5614511"/>
            <a:ext cx="6215063" cy="293370"/>
          </a:xfrm>
          <a:prstGeom prst="rect">
            <a:avLst/>
          </a:prstGeom>
          <a:noFill/>
          <a:ln/>
        </p:spPr>
        <p:txBody>
          <a:bodyPr wrap="none" lIns="0" tIns="0" rIns="0" bIns="0" rtlCol="0" anchor="t"/>
          <a:lstStyle/>
          <a:p>
            <a:pPr algn="l" indent="0" marL="0">
              <a:lnSpc>
                <a:spcPts val="2300"/>
              </a:lnSpc>
              <a:buNone/>
            </a:pPr>
            <a:r>
              <a:rPr lang="en-US" sz="1400" dirty="0">
                <a:solidFill>
                  <a:srgbClr val="272525"/>
                </a:solidFill>
                <a:latin typeface="Source Sans Pro" pitchFamily="34" charset="0"/>
                <a:ea typeface="Source Sans Pro" pitchFamily="34" charset="-122"/>
                <a:cs typeface="Source Sans Pro" pitchFamily="34" charset="-120"/>
              </a:rPr>
              <a:t>Low abstraction showing specific activities and their sequence (20-50 activities)</a:t>
            </a:r>
            <a:endParaRPr lang="en-US" sz="1400" dirty="0"/>
          </a:p>
        </p:txBody>
      </p:sp>
      <p:sp>
        <p:nvSpPr>
          <p:cNvPr id="14" name="Text 9"/>
          <p:cNvSpPr/>
          <p:nvPr/>
        </p:nvSpPr>
        <p:spPr>
          <a:xfrm>
            <a:off x="916781" y="6017895"/>
            <a:ext cx="6215063" cy="293370"/>
          </a:xfrm>
          <a:prstGeom prst="rect">
            <a:avLst/>
          </a:prstGeom>
          <a:noFill/>
          <a:ln/>
        </p:spPr>
        <p:txBody>
          <a:bodyPr wrap="none" lIns="0" tIns="0" rIns="0" bIns="0" rtlCol="0" anchor="t"/>
          <a:lstStyle/>
          <a:p>
            <a:pPr algn="l" indent="0" marL="0">
              <a:lnSpc>
                <a:spcPts val="2300"/>
              </a:lnSpc>
              <a:buNone/>
            </a:pPr>
            <a:r>
              <a:rPr lang="en-US" sz="1400" dirty="0">
                <a:solidFill>
                  <a:srgbClr val="272525"/>
                </a:solidFill>
                <a:latin typeface="Source Sans Pro" pitchFamily="34" charset="0"/>
                <a:ea typeface="Source Sans Pro" pitchFamily="34" charset="-122"/>
                <a:cs typeface="Source Sans Pro" pitchFamily="34" charset="-120"/>
              </a:rPr>
              <a:t>Useful for: Process analysts, improvement teams, automation opportunities</a:t>
            </a:r>
            <a:endParaRPr lang="en-US" sz="1400" dirty="0"/>
          </a:p>
        </p:txBody>
      </p:sp>
      <p:pic>
        <p:nvPicPr>
          <p:cNvPr id="15" name="Image 3" descr="preencoded.png">    </p:cNvPr>
          <p:cNvPicPr>
            <a:picLocks noChangeAspect="1"/>
          </p:cNvPicPr>
          <p:nvPr/>
        </p:nvPicPr>
        <p:blipFill>
          <a:blip r:embed="rId4"/>
          <a:stretch>
            <a:fillRect/>
          </a:stretch>
        </p:blipFill>
        <p:spPr>
          <a:xfrm>
            <a:off x="7315200" y="4318040"/>
            <a:ext cx="6581775" cy="733425"/>
          </a:xfrm>
          <a:prstGeom prst="rect">
            <a:avLst/>
          </a:prstGeom>
        </p:spPr>
      </p:pic>
      <p:sp>
        <p:nvSpPr>
          <p:cNvPr id="16" name="Text 10"/>
          <p:cNvSpPr/>
          <p:nvPr/>
        </p:nvSpPr>
        <p:spPr>
          <a:xfrm>
            <a:off x="7498556" y="5234821"/>
            <a:ext cx="2258735" cy="269677"/>
          </a:xfrm>
          <a:prstGeom prst="rect">
            <a:avLst/>
          </a:prstGeom>
          <a:noFill/>
          <a:ln/>
        </p:spPr>
        <p:txBody>
          <a:bodyPr wrap="none" lIns="0" tIns="0" rIns="0" bIns="0" rtlCol="0" anchor="t"/>
          <a:lstStyle/>
          <a:p>
            <a:pPr algn="l" indent="0" marL="0">
              <a:lnSpc>
                <a:spcPts val="2100"/>
              </a:lnSpc>
              <a:buNone/>
            </a:pPr>
            <a:r>
              <a:rPr lang="en-US" sz="1650" dirty="0">
                <a:solidFill>
                  <a:srgbClr val="272525"/>
                </a:solidFill>
                <a:latin typeface="Source Serif Pro Semi Bold" pitchFamily="34" charset="0"/>
                <a:ea typeface="Source Serif Pro Semi Bold" pitchFamily="34" charset="-122"/>
                <a:cs typeface="Source Serif Pro Semi Bold" pitchFamily="34" charset="-120"/>
              </a:rPr>
              <a:t>Level 4: Technical View</a:t>
            </a:r>
            <a:endParaRPr lang="en-US" sz="1650" dirty="0"/>
          </a:p>
        </p:txBody>
      </p:sp>
      <p:sp>
        <p:nvSpPr>
          <p:cNvPr id="17" name="Text 11"/>
          <p:cNvSpPr/>
          <p:nvPr/>
        </p:nvSpPr>
        <p:spPr>
          <a:xfrm>
            <a:off x="7498556" y="5614511"/>
            <a:ext cx="6215063" cy="293370"/>
          </a:xfrm>
          <a:prstGeom prst="rect">
            <a:avLst/>
          </a:prstGeom>
          <a:noFill/>
          <a:ln/>
        </p:spPr>
        <p:txBody>
          <a:bodyPr wrap="none" lIns="0" tIns="0" rIns="0" bIns="0" rtlCol="0" anchor="t"/>
          <a:lstStyle/>
          <a:p>
            <a:pPr algn="l" indent="0" marL="0">
              <a:lnSpc>
                <a:spcPts val="2300"/>
              </a:lnSpc>
              <a:buNone/>
            </a:pPr>
            <a:r>
              <a:rPr lang="en-US" sz="1400" dirty="0">
                <a:solidFill>
                  <a:srgbClr val="272525"/>
                </a:solidFill>
                <a:latin typeface="Source Sans Pro" pitchFamily="34" charset="0"/>
                <a:ea typeface="Source Sans Pro" pitchFamily="34" charset="-122"/>
                <a:cs typeface="Source Sans Pro" pitchFamily="34" charset="-120"/>
              </a:rPr>
              <a:t>Lowest abstraction showing system events and user interactions (50+ activities)</a:t>
            </a:r>
            <a:endParaRPr lang="en-US" sz="1400" dirty="0"/>
          </a:p>
        </p:txBody>
      </p:sp>
      <p:sp>
        <p:nvSpPr>
          <p:cNvPr id="18" name="Text 12"/>
          <p:cNvSpPr/>
          <p:nvPr/>
        </p:nvSpPr>
        <p:spPr>
          <a:xfrm>
            <a:off x="7498556" y="6017895"/>
            <a:ext cx="6215063" cy="293370"/>
          </a:xfrm>
          <a:prstGeom prst="rect">
            <a:avLst/>
          </a:prstGeom>
          <a:noFill/>
          <a:ln/>
        </p:spPr>
        <p:txBody>
          <a:bodyPr wrap="none" lIns="0" tIns="0" rIns="0" bIns="0" rtlCol="0" anchor="t"/>
          <a:lstStyle/>
          <a:p>
            <a:pPr algn="l" indent="0" marL="0">
              <a:lnSpc>
                <a:spcPts val="2300"/>
              </a:lnSpc>
              <a:buNone/>
            </a:pPr>
            <a:r>
              <a:rPr lang="en-US" sz="1400" dirty="0">
                <a:solidFill>
                  <a:srgbClr val="272525"/>
                </a:solidFill>
                <a:latin typeface="Source Sans Pro" pitchFamily="34" charset="0"/>
                <a:ea typeface="Source Sans Pro" pitchFamily="34" charset="-122"/>
                <a:cs typeface="Source Sans Pro" pitchFamily="34" charset="-120"/>
              </a:rPr>
              <a:t>Useful for: IT teams, developers, system integration, technical troubleshooting</a:t>
            </a:r>
            <a:endParaRPr lang="en-US" sz="1400" dirty="0"/>
          </a:p>
        </p:txBody>
      </p:sp>
      <p:sp>
        <p:nvSpPr>
          <p:cNvPr id="19" name="Text 13"/>
          <p:cNvSpPr/>
          <p:nvPr/>
        </p:nvSpPr>
        <p:spPr>
          <a:xfrm>
            <a:off x="733425" y="6700838"/>
            <a:ext cx="13163550" cy="586740"/>
          </a:xfrm>
          <a:prstGeom prst="rect">
            <a:avLst/>
          </a:prstGeom>
          <a:noFill/>
          <a:ln/>
        </p:spPr>
        <p:txBody>
          <a:bodyPr wrap="square" lIns="0" tIns="0" rIns="0" bIns="0" rtlCol="0" anchor="t"/>
          <a:lstStyle/>
          <a:p>
            <a:pPr algn="l" indent="0" marL="0">
              <a:lnSpc>
                <a:spcPts val="2300"/>
              </a:lnSpc>
              <a:buNone/>
            </a:pPr>
            <a:r>
              <a:rPr lang="en-US" sz="1400" dirty="0">
                <a:solidFill>
                  <a:srgbClr val="272525"/>
                </a:solidFill>
                <a:latin typeface="Source Sans Pro" pitchFamily="34" charset="0"/>
                <a:ea typeface="Source Sans Pro" pitchFamily="34" charset="-122"/>
                <a:cs typeface="Source Sans Pro" pitchFamily="34" charset="-120"/>
              </a:rPr>
              <a:t>Leveling allows stakeholders to access the appropriate detail for their needs. Executives don't need to see every click, and developers may need to see technical events invisible to business users. A properly leveled process model serves all audiences effectively.</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84252" y="471726"/>
            <a:ext cx="5095280" cy="503158"/>
          </a:xfrm>
          <a:prstGeom prst="rect">
            <a:avLst/>
          </a:prstGeom>
          <a:noFill/>
          <a:ln/>
        </p:spPr>
        <p:txBody>
          <a:bodyPr wrap="none" lIns="0" tIns="0" rIns="0" bIns="0" rtlCol="0" anchor="t"/>
          <a:lstStyle/>
          <a:p>
            <a:pPr algn="l" indent="0" marL="0">
              <a:lnSpc>
                <a:spcPts val="3950"/>
              </a:lnSpc>
              <a:buNone/>
            </a:pPr>
            <a:r>
              <a:rPr lang="en-US" sz="3150" dirty="0">
                <a:solidFill>
                  <a:srgbClr val="000000"/>
                </a:solidFill>
                <a:latin typeface="Source Serif Pro Semi Bold" pitchFamily="34" charset="0"/>
                <a:ea typeface="Source Serif Pro Semi Bold" pitchFamily="34" charset="-122"/>
                <a:cs typeface="Source Serif Pro Semi Bold" pitchFamily="34" charset="-120"/>
              </a:rPr>
              <a:t>Activity Grouping Strategies</a:t>
            </a:r>
            <a:endParaRPr lang="en-US" sz="3150" dirty="0"/>
          </a:p>
        </p:txBody>
      </p:sp>
      <p:sp>
        <p:nvSpPr>
          <p:cNvPr id="3" name="Text 1"/>
          <p:cNvSpPr/>
          <p:nvPr/>
        </p:nvSpPr>
        <p:spPr>
          <a:xfrm>
            <a:off x="684252" y="1402437"/>
            <a:ext cx="2415064" cy="301823"/>
          </a:xfrm>
          <a:prstGeom prst="rect">
            <a:avLst/>
          </a:prstGeom>
          <a:noFill/>
          <a:ln/>
        </p:spPr>
        <p:txBody>
          <a:bodyPr wrap="none" lIns="0" tIns="0" rIns="0" bIns="0" rtlCol="0" anchor="t"/>
          <a:lstStyle/>
          <a:p>
            <a:pPr algn="l" indent="0" marL="0">
              <a:lnSpc>
                <a:spcPts val="2350"/>
              </a:lnSpc>
              <a:buNone/>
            </a:pPr>
            <a:r>
              <a:rPr lang="en-US" sz="1900" dirty="0">
                <a:solidFill>
                  <a:srgbClr val="000000"/>
                </a:solidFill>
                <a:latin typeface="Source Serif Pro Semi Bold" pitchFamily="34" charset="0"/>
                <a:ea typeface="Source Serif Pro Semi Bold" pitchFamily="34" charset="-122"/>
                <a:cs typeface="Source Serif Pro Semi Bold" pitchFamily="34" charset="-120"/>
              </a:rPr>
              <a:t>Functional Grouping</a:t>
            </a:r>
            <a:endParaRPr lang="en-US" sz="1900" dirty="0"/>
          </a:p>
        </p:txBody>
      </p:sp>
      <p:sp>
        <p:nvSpPr>
          <p:cNvPr id="4" name="Text 2"/>
          <p:cNvSpPr/>
          <p:nvPr/>
        </p:nvSpPr>
        <p:spPr>
          <a:xfrm>
            <a:off x="684252" y="1875234"/>
            <a:ext cx="7790259" cy="273725"/>
          </a:xfrm>
          <a:prstGeom prst="rect">
            <a:avLst/>
          </a:prstGeom>
          <a:noFill/>
          <a:ln/>
        </p:spPr>
        <p:txBody>
          <a:bodyPr wrap="none" lIns="0" tIns="0" rIns="0" bIns="0" rtlCol="0" anchor="t"/>
          <a:lstStyle/>
          <a:p>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Combine events based on business function or purpose, regardless of system or timing.</a:t>
            </a:r>
            <a:endParaRPr lang="en-US" sz="1300" dirty="0"/>
          </a:p>
        </p:txBody>
      </p:sp>
      <p:sp>
        <p:nvSpPr>
          <p:cNvPr id="5" name="Text 3"/>
          <p:cNvSpPr/>
          <p:nvPr/>
        </p:nvSpPr>
        <p:spPr>
          <a:xfrm>
            <a:off x="684252" y="2302907"/>
            <a:ext cx="7790259" cy="547449"/>
          </a:xfrm>
          <a:prstGeom prst="rect">
            <a:avLst/>
          </a:prstGeom>
          <a:noFill/>
          <a:ln/>
        </p:spPr>
        <p:txBody>
          <a:bodyPr wrap="square" lIns="0" tIns="0" rIns="0" bIns="0" rtlCol="0" anchor="t"/>
          <a:lstStyle/>
          <a:p>
            <a:pPr algn="l" marL="342900" indent="-342900">
              <a:lnSpc>
                <a:spcPts val="2150"/>
              </a:lnSpc>
              <a:buSzPct val="100000"/>
              <a:buChar char="•"/>
            </a:pPr>
            <a:r>
              <a:rPr lang="en-US" sz="1300" b="1" dirty="0">
                <a:solidFill>
                  <a:srgbClr val="272525"/>
                </a:solidFill>
                <a:latin typeface="Source Sans Pro" pitchFamily="34" charset="0"/>
                <a:ea typeface="Source Sans Pro" pitchFamily="34" charset="-122"/>
                <a:cs typeface="Source Sans Pro" pitchFamily="34" charset="-120"/>
              </a:rPr>
              <a:t>Example:</a:t>
            </a:r>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 Group "Enter Customer Address," "Validate ZIP Code," and "Check Address Format" into a single "Address Verification" activity</a:t>
            </a:r>
            <a:endParaRPr lang="en-US" sz="1300" dirty="0"/>
          </a:p>
        </p:txBody>
      </p:sp>
      <p:sp>
        <p:nvSpPr>
          <p:cNvPr id="6" name="Text 4"/>
          <p:cNvSpPr/>
          <p:nvPr/>
        </p:nvSpPr>
        <p:spPr>
          <a:xfrm>
            <a:off x="684252" y="3021330"/>
            <a:ext cx="2415064" cy="301823"/>
          </a:xfrm>
          <a:prstGeom prst="rect">
            <a:avLst/>
          </a:prstGeom>
          <a:noFill/>
          <a:ln/>
        </p:spPr>
        <p:txBody>
          <a:bodyPr wrap="none" lIns="0" tIns="0" rIns="0" bIns="0" rtlCol="0" anchor="t"/>
          <a:lstStyle/>
          <a:p>
            <a:pPr algn="l" indent="0" marL="0">
              <a:lnSpc>
                <a:spcPts val="2350"/>
              </a:lnSpc>
              <a:buNone/>
            </a:pPr>
            <a:r>
              <a:rPr lang="en-US" sz="1900" dirty="0">
                <a:solidFill>
                  <a:srgbClr val="000000"/>
                </a:solidFill>
                <a:latin typeface="Source Serif Pro Semi Bold" pitchFamily="34" charset="0"/>
                <a:ea typeface="Source Serif Pro Semi Bold" pitchFamily="34" charset="-122"/>
                <a:cs typeface="Source Serif Pro Semi Bold" pitchFamily="34" charset="-120"/>
              </a:rPr>
              <a:t>Role-Based Grouping</a:t>
            </a:r>
            <a:endParaRPr lang="en-US" sz="1900" dirty="0"/>
          </a:p>
        </p:txBody>
      </p:sp>
      <p:sp>
        <p:nvSpPr>
          <p:cNvPr id="7" name="Text 5"/>
          <p:cNvSpPr/>
          <p:nvPr/>
        </p:nvSpPr>
        <p:spPr>
          <a:xfrm>
            <a:off x="684252" y="3494127"/>
            <a:ext cx="7790259" cy="273725"/>
          </a:xfrm>
          <a:prstGeom prst="rect">
            <a:avLst/>
          </a:prstGeom>
          <a:noFill/>
          <a:ln/>
        </p:spPr>
        <p:txBody>
          <a:bodyPr wrap="none" lIns="0" tIns="0" rIns="0" bIns="0" rtlCol="0" anchor="t"/>
          <a:lstStyle/>
          <a:p>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Combine events performed by the same role or department.</a:t>
            </a:r>
            <a:endParaRPr lang="en-US" sz="1300" dirty="0"/>
          </a:p>
        </p:txBody>
      </p:sp>
      <p:sp>
        <p:nvSpPr>
          <p:cNvPr id="8" name="Text 6"/>
          <p:cNvSpPr/>
          <p:nvPr/>
        </p:nvSpPr>
        <p:spPr>
          <a:xfrm>
            <a:off x="684252" y="3921800"/>
            <a:ext cx="7790259" cy="273725"/>
          </a:xfrm>
          <a:prstGeom prst="rect">
            <a:avLst/>
          </a:prstGeom>
          <a:noFill/>
          <a:ln/>
        </p:spPr>
        <p:txBody>
          <a:bodyPr wrap="none" lIns="0" tIns="0" rIns="0" bIns="0" rtlCol="0" anchor="t"/>
          <a:lstStyle/>
          <a:p>
            <a:pPr algn="l" marL="342900" indent="-342900">
              <a:lnSpc>
                <a:spcPts val="2150"/>
              </a:lnSpc>
              <a:buSzPct val="100000"/>
              <a:buChar char="•"/>
            </a:pPr>
            <a:r>
              <a:rPr lang="en-US" sz="1300" b="1" dirty="0">
                <a:solidFill>
                  <a:srgbClr val="272525"/>
                </a:solidFill>
                <a:latin typeface="Source Sans Pro" pitchFamily="34" charset="0"/>
                <a:ea typeface="Source Sans Pro" pitchFamily="34" charset="-122"/>
                <a:cs typeface="Source Sans Pro" pitchFamily="34" charset="-120"/>
              </a:rPr>
              <a:t>Example:</a:t>
            </a:r>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 Group all underwriter actions into "Underwriting Review" regardless of specific steps</a:t>
            </a:r>
            <a:endParaRPr lang="en-US" sz="1300" dirty="0"/>
          </a:p>
        </p:txBody>
      </p:sp>
      <p:sp>
        <p:nvSpPr>
          <p:cNvPr id="9" name="Text 7"/>
          <p:cNvSpPr/>
          <p:nvPr/>
        </p:nvSpPr>
        <p:spPr>
          <a:xfrm>
            <a:off x="684252" y="4366498"/>
            <a:ext cx="2597229" cy="301823"/>
          </a:xfrm>
          <a:prstGeom prst="rect">
            <a:avLst/>
          </a:prstGeom>
          <a:noFill/>
          <a:ln/>
        </p:spPr>
        <p:txBody>
          <a:bodyPr wrap="none" lIns="0" tIns="0" rIns="0" bIns="0" rtlCol="0" anchor="t"/>
          <a:lstStyle/>
          <a:p>
            <a:pPr algn="l" indent="0" marL="0">
              <a:lnSpc>
                <a:spcPts val="2350"/>
              </a:lnSpc>
              <a:buNone/>
            </a:pPr>
            <a:r>
              <a:rPr lang="en-US" sz="1900" dirty="0">
                <a:solidFill>
                  <a:srgbClr val="000000"/>
                </a:solidFill>
                <a:latin typeface="Source Serif Pro Semi Bold" pitchFamily="34" charset="0"/>
                <a:ea typeface="Source Serif Pro Semi Bold" pitchFamily="34" charset="-122"/>
                <a:cs typeface="Source Serif Pro Semi Bold" pitchFamily="34" charset="-120"/>
              </a:rPr>
              <a:t>System-Based Grouping</a:t>
            </a:r>
            <a:endParaRPr lang="en-US" sz="1900" dirty="0"/>
          </a:p>
        </p:txBody>
      </p:sp>
      <p:sp>
        <p:nvSpPr>
          <p:cNvPr id="10" name="Text 8"/>
          <p:cNvSpPr/>
          <p:nvPr/>
        </p:nvSpPr>
        <p:spPr>
          <a:xfrm>
            <a:off x="684252" y="4839295"/>
            <a:ext cx="7790259" cy="273725"/>
          </a:xfrm>
          <a:prstGeom prst="rect">
            <a:avLst/>
          </a:prstGeom>
          <a:noFill/>
          <a:ln/>
        </p:spPr>
        <p:txBody>
          <a:bodyPr wrap="none" lIns="0" tIns="0" rIns="0" bIns="0" rtlCol="0" anchor="t"/>
          <a:lstStyle/>
          <a:p>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Combine events that occur within the same system or application.</a:t>
            </a:r>
            <a:endParaRPr lang="en-US" sz="1300" dirty="0"/>
          </a:p>
        </p:txBody>
      </p:sp>
      <p:sp>
        <p:nvSpPr>
          <p:cNvPr id="11" name="Text 9"/>
          <p:cNvSpPr/>
          <p:nvPr/>
        </p:nvSpPr>
        <p:spPr>
          <a:xfrm>
            <a:off x="684252" y="5266968"/>
            <a:ext cx="7790259" cy="273725"/>
          </a:xfrm>
          <a:prstGeom prst="rect">
            <a:avLst/>
          </a:prstGeom>
          <a:noFill/>
          <a:ln/>
        </p:spPr>
        <p:txBody>
          <a:bodyPr wrap="none" lIns="0" tIns="0" rIns="0" bIns="0" rtlCol="0" anchor="t"/>
          <a:lstStyle/>
          <a:p>
            <a:pPr algn="l" marL="342900" indent="-342900">
              <a:lnSpc>
                <a:spcPts val="2150"/>
              </a:lnSpc>
              <a:buSzPct val="100000"/>
              <a:buChar char="•"/>
            </a:pPr>
            <a:r>
              <a:rPr lang="en-US" sz="1300" b="1" dirty="0">
                <a:solidFill>
                  <a:srgbClr val="272525"/>
                </a:solidFill>
                <a:latin typeface="Source Sans Pro" pitchFamily="34" charset="0"/>
                <a:ea typeface="Source Sans Pro" pitchFamily="34" charset="-122"/>
                <a:cs typeface="Source Sans Pro" pitchFamily="34" charset="-120"/>
              </a:rPr>
              <a:t>Example:</a:t>
            </a:r>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 Group all CRM interactions into "CRM Processing" regardless of purpose</a:t>
            </a:r>
            <a:endParaRPr lang="en-US" sz="1300" dirty="0"/>
          </a:p>
        </p:txBody>
      </p:sp>
      <p:sp>
        <p:nvSpPr>
          <p:cNvPr id="12" name="Text 10"/>
          <p:cNvSpPr/>
          <p:nvPr/>
        </p:nvSpPr>
        <p:spPr>
          <a:xfrm>
            <a:off x="8899327" y="1402437"/>
            <a:ext cx="2415064" cy="301823"/>
          </a:xfrm>
          <a:prstGeom prst="rect">
            <a:avLst/>
          </a:prstGeom>
          <a:noFill/>
          <a:ln/>
        </p:spPr>
        <p:txBody>
          <a:bodyPr wrap="none" lIns="0" tIns="0" rIns="0" bIns="0" rtlCol="0" anchor="t"/>
          <a:lstStyle/>
          <a:p>
            <a:pPr algn="l" indent="0" marL="0">
              <a:lnSpc>
                <a:spcPts val="2350"/>
              </a:lnSpc>
              <a:buNone/>
            </a:pPr>
            <a:r>
              <a:rPr lang="en-US" sz="1900" dirty="0">
                <a:solidFill>
                  <a:srgbClr val="000000"/>
                </a:solidFill>
                <a:latin typeface="Source Serif Pro Semi Bold" pitchFamily="34" charset="0"/>
                <a:ea typeface="Source Serif Pro Semi Bold" pitchFamily="34" charset="-122"/>
                <a:cs typeface="Source Serif Pro Semi Bold" pitchFamily="34" charset="-120"/>
              </a:rPr>
              <a:t>Temporal Grouping</a:t>
            </a:r>
            <a:endParaRPr lang="en-US" sz="1900" dirty="0"/>
          </a:p>
        </p:txBody>
      </p:sp>
      <p:sp>
        <p:nvSpPr>
          <p:cNvPr id="13" name="Text 11"/>
          <p:cNvSpPr/>
          <p:nvPr/>
        </p:nvSpPr>
        <p:spPr>
          <a:xfrm>
            <a:off x="8899327" y="1875234"/>
            <a:ext cx="5054441" cy="273725"/>
          </a:xfrm>
          <a:prstGeom prst="rect">
            <a:avLst/>
          </a:prstGeom>
          <a:noFill/>
          <a:ln/>
        </p:spPr>
        <p:txBody>
          <a:bodyPr wrap="none" lIns="0" tIns="0" rIns="0" bIns="0" rtlCol="0" anchor="t"/>
          <a:lstStyle/>
          <a:p>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Combine events that typically occur within a specific timeframe.</a:t>
            </a:r>
            <a:endParaRPr lang="en-US" sz="1300" dirty="0"/>
          </a:p>
        </p:txBody>
      </p:sp>
      <p:sp>
        <p:nvSpPr>
          <p:cNvPr id="14" name="Text 12"/>
          <p:cNvSpPr/>
          <p:nvPr/>
        </p:nvSpPr>
        <p:spPr>
          <a:xfrm>
            <a:off x="8899327" y="2302907"/>
            <a:ext cx="5054441" cy="547449"/>
          </a:xfrm>
          <a:prstGeom prst="rect">
            <a:avLst/>
          </a:prstGeom>
          <a:noFill/>
          <a:ln/>
        </p:spPr>
        <p:txBody>
          <a:bodyPr wrap="square" lIns="0" tIns="0" rIns="0" bIns="0" rtlCol="0" anchor="t"/>
          <a:lstStyle/>
          <a:p>
            <a:pPr algn="l" marL="342900" indent="-342900">
              <a:lnSpc>
                <a:spcPts val="2150"/>
              </a:lnSpc>
              <a:buSzPct val="100000"/>
              <a:buChar char="•"/>
            </a:pPr>
            <a:r>
              <a:rPr lang="en-US" sz="1300" b="1" dirty="0">
                <a:solidFill>
                  <a:srgbClr val="272525"/>
                </a:solidFill>
                <a:latin typeface="Source Sans Pro" pitchFamily="34" charset="0"/>
                <a:ea typeface="Source Sans Pro" pitchFamily="34" charset="-122"/>
                <a:cs typeface="Source Sans Pro" pitchFamily="34" charset="-120"/>
              </a:rPr>
              <a:t>Example:</a:t>
            </a:r>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 Group all actions taken within 5 minutes of case creation into "Initial Processing"</a:t>
            </a:r>
            <a:endParaRPr lang="en-US" sz="1300" dirty="0"/>
          </a:p>
        </p:txBody>
      </p:sp>
      <p:sp>
        <p:nvSpPr>
          <p:cNvPr id="15" name="Text 13"/>
          <p:cNvSpPr/>
          <p:nvPr/>
        </p:nvSpPr>
        <p:spPr>
          <a:xfrm>
            <a:off x="8899327" y="3021330"/>
            <a:ext cx="2812852" cy="301823"/>
          </a:xfrm>
          <a:prstGeom prst="rect">
            <a:avLst/>
          </a:prstGeom>
          <a:noFill/>
          <a:ln/>
        </p:spPr>
        <p:txBody>
          <a:bodyPr wrap="none" lIns="0" tIns="0" rIns="0" bIns="0" rtlCol="0" anchor="t"/>
          <a:lstStyle/>
          <a:p>
            <a:pPr algn="l" indent="0" marL="0">
              <a:lnSpc>
                <a:spcPts val="2350"/>
              </a:lnSpc>
              <a:buNone/>
            </a:pPr>
            <a:r>
              <a:rPr lang="en-US" sz="1900" dirty="0">
                <a:solidFill>
                  <a:srgbClr val="000000"/>
                </a:solidFill>
                <a:latin typeface="Source Serif Pro Semi Bold" pitchFamily="34" charset="0"/>
                <a:ea typeface="Source Serif Pro Semi Bold" pitchFamily="34" charset="-122"/>
                <a:cs typeface="Source Serif Pro Semi Bold" pitchFamily="34" charset="-120"/>
              </a:rPr>
              <a:t>Outcome-Based Grouping</a:t>
            </a:r>
            <a:endParaRPr lang="en-US" sz="1900" dirty="0"/>
          </a:p>
        </p:txBody>
      </p:sp>
      <p:sp>
        <p:nvSpPr>
          <p:cNvPr id="16" name="Text 14"/>
          <p:cNvSpPr/>
          <p:nvPr/>
        </p:nvSpPr>
        <p:spPr>
          <a:xfrm>
            <a:off x="8899327" y="3494127"/>
            <a:ext cx="5054441" cy="273725"/>
          </a:xfrm>
          <a:prstGeom prst="rect">
            <a:avLst/>
          </a:prstGeom>
          <a:noFill/>
          <a:ln/>
        </p:spPr>
        <p:txBody>
          <a:bodyPr wrap="none" lIns="0" tIns="0" rIns="0" bIns="0" rtlCol="0" anchor="t"/>
          <a:lstStyle/>
          <a:p>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Combine events that contribute to the same business outcome.</a:t>
            </a:r>
            <a:endParaRPr lang="en-US" sz="1300" dirty="0"/>
          </a:p>
        </p:txBody>
      </p:sp>
      <p:sp>
        <p:nvSpPr>
          <p:cNvPr id="17" name="Text 15"/>
          <p:cNvSpPr/>
          <p:nvPr/>
        </p:nvSpPr>
        <p:spPr>
          <a:xfrm>
            <a:off x="8899327" y="3921800"/>
            <a:ext cx="5054441" cy="547449"/>
          </a:xfrm>
          <a:prstGeom prst="rect">
            <a:avLst/>
          </a:prstGeom>
          <a:noFill/>
          <a:ln/>
        </p:spPr>
        <p:txBody>
          <a:bodyPr wrap="square" lIns="0" tIns="0" rIns="0" bIns="0" rtlCol="0" anchor="t"/>
          <a:lstStyle/>
          <a:p>
            <a:pPr algn="l" marL="342900" indent="-342900">
              <a:lnSpc>
                <a:spcPts val="2150"/>
              </a:lnSpc>
              <a:buSzPct val="100000"/>
              <a:buChar char="•"/>
            </a:pPr>
            <a:r>
              <a:rPr lang="en-US" sz="1300" b="1" dirty="0">
                <a:solidFill>
                  <a:srgbClr val="272525"/>
                </a:solidFill>
                <a:latin typeface="Source Sans Pro" pitchFamily="34" charset="0"/>
                <a:ea typeface="Source Sans Pro" pitchFamily="34" charset="-122"/>
                <a:cs typeface="Source Sans Pro" pitchFamily="34" charset="-120"/>
              </a:rPr>
              <a:t>Example:</a:t>
            </a:r>
            <a:pPr algn="l" indent="0" marL="0">
              <a:lnSpc>
                <a:spcPts val="2150"/>
              </a:lnSpc>
              <a:buNone/>
            </a:pPr>
            <a:r>
              <a:rPr lang="en-US" sz="1300" dirty="0">
                <a:solidFill>
                  <a:srgbClr val="272525"/>
                </a:solidFill>
                <a:latin typeface="Source Sans Pro" pitchFamily="34" charset="0"/>
                <a:ea typeface="Source Sans Pro" pitchFamily="34" charset="-122"/>
                <a:cs typeface="Source Sans Pro" pitchFamily="34" charset="-120"/>
              </a:rPr>
              <a:t> Group all verification steps into "Customer Verification" regardless of method</a:t>
            </a:r>
            <a:endParaRPr lang="en-US" sz="1300" dirty="0"/>
          </a:p>
        </p:txBody>
      </p:sp>
      <p:pic>
        <p:nvPicPr>
          <p:cNvPr id="18" name="Image 0" descr="preencoded.png">    </p:cNvPr>
          <p:cNvPicPr>
            <a:picLocks noChangeAspect="1"/>
          </p:cNvPicPr>
          <p:nvPr/>
        </p:nvPicPr>
        <p:blipFill>
          <a:blip r:embed="rId1"/>
          <a:stretch>
            <a:fillRect/>
          </a:stretch>
        </p:blipFill>
        <p:spPr>
          <a:xfrm>
            <a:off x="8899327" y="4661654"/>
            <a:ext cx="3079313" cy="1710690"/>
          </a:xfrm>
          <a:prstGeom prst="rect">
            <a:avLst/>
          </a:prstGeom>
        </p:spPr>
      </p:pic>
      <p:sp>
        <p:nvSpPr>
          <p:cNvPr id="19" name="Shape 16"/>
          <p:cNvSpPr/>
          <p:nvPr/>
        </p:nvSpPr>
        <p:spPr>
          <a:xfrm>
            <a:off x="684252" y="6757154"/>
            <a:ext cx="13261896" cy="1000601"/>
          </a:xfrm>
          <a:prstGeom prst="roundRect">
            <a:avLst>
              <a:gd name="adj" fmla="val 7181"/>
            </a:avLst>
          </a:prstGeom>
          <a:solidFill>
            <a:srgbClr val="B6D6FC"/>
          </a:solidFill>
          <a:ln/>
        </p:spPr>
      </p:sp>
      <p:pic>
        <p:nvPicPr>
          <p:cNvPr id="20" name="Image 1" descr="preencoded.png">    </p:cNvPr>
          <p:cNvPicPr>
            <a:picLocks noChangeAspect="1"/>
          </p:cNvPicPr>
          <p:nvPr/>
        </p:nvPicPr>
        <p:blipFill>
          <a:blip r:embed="rId2"/>
          <a:stretch>
            <a:fillRect/>
          </a:stretch>
        </p:blipFill>
        <p:spPr>
          <a:xfrm>
            <a:off x="855226" y="7011710"/>
            <a:ext cx="213836" cy="170974"/>
          </a:xfrm>
          <a:prstGeom prst="rect">
            <a:avLst/>
          </a:prstGeom>
        </p:spPr>
      </p:pic>
      <p:sp>
        <p:nvSpPr>
          <p:cNvPr id="21" name="Text 17"/>
          <p:cNvSpPr/>
          <p:nvPr/>
        </p:nvSpPr>
        <p:spPr>
          <a:xfrm>
            <a:off x="1240036" y="6970871"/>
            <a:ext cx="12535138" cy="547449"/>
          </a:xfrm>
          <a:prstGeom prst="rect">
            <a:avLst/>
          </a:prstGeom>
          <a:noFill/>
          <a:ln/>
        </p:spPr>
        <p:txBody>
          <a:bodyPr wrap="square" lIns="0" tIns="0" rIns="0" bIns="0" rtlCol="0" anchor="t"/>
          <a:lstStyle/>
          <a:p>
            <a:pPr algn="l" indent="0" marL="0">
              <a:lnSpc>
                <a:spcPts val="2150"/>
              </a:lnSpc>
              <a:buNone/>
            </a:pPr>
            <a:r>
              <a:rPr lang="en-US" sz="1300" b="1" dirty="0">
                <a:solidFill>
                  <a:srgbClr val="000000"/>
                </a:solidFill>
                <a:latin typeface="Source Sans Pro" pitchFamily="34" charset="0"/>
                <a:ea typeface="Source Sans Pro" pitchFamily="34" charset="-122"/>
                <a:cs typeface="Source Sans Pro" pitchFamily="34" charset="-120"/>
              </a:rPr>
              <a:t>Best Practice:</a:t>
            </a:r>
            <a:pPr algn="l" indent="0" marL="0">
              <a:lnSpc>
                <a:spcPts val="2150"/>
              </a:lnSpc>
              <a:buNone/>
            </a:pPr>
            <a:r>
              <a:rPr lang="en-US" sz="1300" dirty="0">
                <a:solidFill>
                  <a:srgbClr val="000000"/>
                </a:solidFill>
                <a:latin typeface="Source Sans Pro" pitchFamily="34" charset="0"/>
                <a:ea typeface="Source Sans Pro" pitchFamily="34" charset="-122"/>
                <a:cs typeface="Source Sans Pro" pitchFamily="34" charset="-120"/>
              </a:rPr>
              <a:t> Maintain consistency in your grouping approach. Using multiple strategies simultaneously can create confusion and reduce the effectiveness of your process models.</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967978"/>
            <a:ext cx="9718715" cy="615910"/>
          </a:xfrm>
          <a:prstGeom prst="rect">
            <a:avLst/>
          </a:prstGeom>
          <a:noFill/>
          <a:ln/>
        </p:spPr>
        <p:txBody>
          <a:bodyPr wrap="none" lIns="0" tIns="0" rIns="0" bIns="0" rtlCol="0" anchor="t"/>
          <a:lstStyle/>
          <a:p>
            <a:pPr algn="l" indent="0" marL="0">
              <a:lnSpc>
                <a:spcPts val="485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Discovering and Managing Process Variants</a:t>
            </a:r>
            <a:endParaRPr lang="en-US" sz="3850" dirty="0"/>
          </a:p>
        </p:txBody>
      </p:sp>
      <p:sp>
        <p:nvSpPr>
          <p:cNvPr id="3" name="Text 1"/>
          <p:cNvSpPr/>
          <p:nvPr/>
        </p:nvSpPr>
        <p:spPr>
          <a:xfrm>
            <a:off x="837724" y="2107406"/>
            <a:ext cx="3657362" cy="369689"/>
          </a:xfrm>
          <a:prstGeom prst="rect">
            <a:avLst/>
          </a:prstGeom>
          <a:noFill/>
          <a:ln/>
        </p:spPr>
        <p:txBody>
          <a:bodyPr wrap="none" lIns="0" tIns="0" rIns="0" bIns="0" rtlCol="0" anchor="t"/>
          <a:lstStyle/>
          <a:p>
            <a:pPr algn="l" indent="0" marL="0">
              <a:lnSpc>
                <a:spcPts val="2900"/>
              </a:lnSpc>
              <a:buNone/>
            </a:pPr>
            <a:r>
              <a:rPr lang="en-US" sz="2300" dirty="0">
                <a:solidFill>
                  <a:srgbClr val="000000"/>
                </a:solidFill>
                <a:latin typeface="Source Serif Pro Semi Bold" pitchFamily="34" charset="0"/>
                <a:ea typeface="Source Serif Pro Semi Bold" pitchFamily="34" charset="-122"/>
                <a:cs typeface="Source Serif Pro Semi Bold" pitchFamily="34" charset="-120"/>
              </a:rPr>
              <a:t>What Are Process Variants?</a:t>
            </a:r>
            <a:endParaRPr lang="en-US" sz="2300" dirty="0"/>
          </a:p>
        </p:txBody>
      </p:sp>
      <p:sp>
        <p:nvSpPr>
          <p:cNvPr id="4" name="Text 2"/>
          <p:cNvSpPr/>
          <p:nvPr/>
        </p:nvSpPr>
        <p:spPr>
          <a:xfrm>
            <a:off x="837724" y="2686526"/>
            <a:ext cx="6221968" cy="1005126"/>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Process variants are distinct paths cases can take through a process. They represent different ways to achieve the same outcome and often reveal:</a:t>
            </a:r>
            <a:endParaRPr lang="en-US" sz="1600" dirty="0"/>
          </a:p>
        </p:txBody>
      </p:sp>
      <p:sp>
        <p:nvSpPr>
          <p:cNvPr id="5" name="Text 3"/>
          <p:cNvSpPr/>
          <p:nvPr/>
        </p:nvSpPr>
        <p:spPr>
          <a:xfrm>
            <a:off x="837724" y="3880128"/>
            <a:ext cx="6221968" cy="335042"/>
          </a:xfrm>
          <a:prstGeom prst="rect">
            <a:avLst/>
          </a:prstGeom>
          <a:noFill/>
          <a:ln/>
        </p:spPr>
        <p:txBody>
          <a:bodyPr wrap="non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Different customer segments with unique needs</a:t>
            </a:r>
            <a:endParaRPr lang="en-US" sz="1600" dirty="0"/>
          </a:p>
        </p:txBody>
      </p:sp>
      <p:sp>
        <p:nvSpPr>
          <p:cNvPr id="6" name="Text 4"/>
          <p:cNvSpPr/>
          <p:nvPr/>
        </p:nvSpPr>
        <p:spPr>
          <a:xfrm>
            <a:off x="837724" y="4288393"/>
            <a:ext cx="6221968" cy="335042"/>
          </a:xfrm>
          <a:prstGeom prst="rect">
            <a:avLst/>
          </a:prstGeom>
          <a:noFill/>
          <a:ln/>
        </p:spPr>
        <p:txBody>
          <a:bodyPr wrap="non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Regional or departmental process differences</a:t>
            </a:r>
            <a:endParaRPr lang="en-US" sz="1600" dirty="0"/>
          </a:p>
        </p:txBody>
      </p:sp>
      <p:sp>
        <p:nvSpPr>
          <p:cNvPr id="7" name="Text 5"/>
          <p:cNvSpPr/>
          <p:nvPr/>
        </p:nvSpPr>
        <p:spPr>
          <a:xfrm>
            <a:off x="837724" y="4696658"/>
            <a:ext cx="6221968" cy="335042"/>
          </a:xfrm>
          <a:prstGeom prst="rect">
            <a:avLst/>
          </a:prstGeom>
          <a:noFill/>
          <a:ln/>
        </p:spPr>
        <p:txBody>
          <a:bodyPr wrap="non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Evolving processes after system or policy changes</a:t>
            </a:r>
            <a:endParaRPr lang="en-US" sz="1600" dirty="0"/>
          </a:p>
        </p:txBody>
      </p:sp>
      <p:sp>
        <p:nvSpPr>
          <p:cNvPr id="8" name="Text 6"/>
          <p:cNvSpPr/>
          <p:nvPr/>
        </p:nvSpPr>
        <p:spPr>
          <a:xfrm>
            <a:off x="837724" y="5104924"/>
            <a:ext cx="6221968" cy="335042"/>
          </a:xfrm>
          <a:prstGeom prst="rect">
            <a:avLst/>
          </a:prstGeom>
          <a:noFill/>
          <a:ln/>
        </p:spPr>
        <p:txBody>
          <a:bodyPr wrap="non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Exceptions and workarounds for special cases</a:t>
            </a:r>
            <a:endParaRPr lang="en-US" sz="1600" dirty="0"/>
          </a:p>
        </p:txBody>
      </p:sp>
      <p:sp>
        <p:nvSpPr>
          <p:cNvPr id="9" name="Text 7"/>
          <p:cNvSpPr/>
          <p:nvPr/>
        </p:nvSpPr>
        <p:spPr>
          <a:xfrm>
            <a:off x="837724" y="5513189"/>
            <a:ext cx="6221968" cy="335042"/>
          </a:xfrm>
          <a:prstGeom prst="rect">
            <a:avLst/>
          </a:prstGeom>
          <a:noFill/>
          <a:ln/>
        </p:spPr>
        <p:txBody>
          <a:bodyPr wrap="non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Compliance violations or process breakdowns</a:t>
            </a:r>
            <a:endParaRPr lang="en-US" sz="1600" dirty="0"/>
          </a:p>
        </p:txBody>
      </p:sp>
      <p:sp>
        <p:nvSpPr>
          <p:cNvPr id="10" name="Text 8"/>
          <p:cNvSpPr/>
          <p:nvPr/>
        </p:nvSpPr>
        <p:spPr>
          <a:xfrm>
            <a:off x="7578328" y="2107406"/>
            <a:ext cx="3971568" cy="369689"/>
          </a:xfrm>
          <a:prstGeom prst="rect">
            <a:avLst/>
          </a:prstGeom>
          <a:noFill/>
          <a:ln/>
        </p:spPr>
        <p:txBody>
          <a:bodyPr wrap="none" lIns="0" tIns="0" rIns="0" bIns="0" rtlCol="0" anchor="t"/>
          <a:lstStyle/>
          <a:p>
            <a:pPr algn="l" indent="0" marL="0">
              <a:lnSpc>
                <a:spcPts val="2900"/>
              </a:lnSpc>
              <a:buNone/>
            </a:pPr>
            <a:r>
              <a:rPr lang="en-US" sz="2300" dirty="0">
                <a:solidFill>
                  <a:srgbClr val="000000"/>
                </a:solidFill>
                <a:latin typeface="Source Serif Pro Semi Bold" pitchFamily="34" charset="0"/>
                <a:ea typeface="Source Serif Pro Semi Bold" pitchFamily="34" charset="-122"/>
                <a:cs typeface="Source Serif Pro Semi Bold" pitchFamily="34" charset="-120"/>
              </a:rPr>
              <a:t>Variant Discovery Techniques</a:t>
            </a:r>
            <a:endParaRPr lang="en-US" sz="2300" dirty="0"/>
          </a:p>
        </p:txBody>
      </p:sp>
      <p:sp>
        <p:nvSpPr>
          <p:cNvPr id="11" name="Text 9"/>
          <p:cNvSpPr/>
          <p:nvPr/>
        </p:nvSpPr>
        <p:spPr>
          <a:xfrm>
            <a:off x="7578328" y="2686526"/>
            <a:ext cx="6221968" cy="670084"/>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Modern process mining tools use several techniques to identify meaningful variants:</a:t>
            </a:r>
            <a:endParaRPr lang="en-US" sz="1600" dirty="0"/>
          </a:p>
        </p:txBody>
      </p:sp>
      <p:sp>
        <p:nvSpPr>
          <p:cNvPr id="12" name="Text 10"/>
          <p:cNvSpPr/>
          <p:nvPr/>
        </p:nvSpPr>
        <p:spPr>
          <a:xfrm>
            <a:off x="7578328" y="3545086"/>
            <a:ext cx="6221968" cy="67008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Frequency-based clustering:</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Group similar paths based on how often they occur</a:t>
            </a:r>
            <a:endParaRPr lang="en-US" sz="1600" dirty="0"/>
          </a:p>
        </p:txBody>
      </p:sp>
      <p:sp>
        <p:nvSpPr>
          <p:cNvPr id="13" name="Text 11"/>
          <p:cNvSpPr/>
          <p:nvPr/>
        </p:nvSpPr>
        <p:spPr>
          <a:xfrm>
            <a:off x="7578328" y="4288393"/>
            <a:ext cx="6221968" cy="67008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Edit distance algorithms:</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Measure similarity between case sequences</a:t>
            </a:r>
            <a:endParaRPr lang="en-US" sz="1600" dirty="0"/>
          </a:p>
        </p:txBody>
      </p:sp>
      <p:sp>
        <p:nvSpPr>
          <p:cNvPr id="14" name="Text 12"/>
          <p:cNvSpPr/>
          <p:nvPr/>
        </p:nvSpPr>
        <p:spPr>
          <a:xfrm>
            <a:off x="7578328" y="5031700"/>
            <a:ext cx="6221968" cy="67008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Performance-based clustering:</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Group paths with similar duration or cost</a:t>
            </a:r>
            <a:endParaRPr lang="en-US" sz="1600" dirty="0"/>
          </a:p>
        </p:txBody>
      </p:sp>
      <p:sp>
        <p:nvSpPr>
          <p:cNvPr id="15" name="Text 13"/>
          <p:cNvSpPr/>
          <p:nvPr/>
        </p:nvSpPr>
        <p:spPr>
          <a:xfrm>
            <a:off x="7578328" y="5775008"/>
            <a:ext cx="6221968" cy="67008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Attribute-based segmentation:</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Group paths based on case attributes (customer type, product, region)</a:t>
            </a:r>
            <a:endParaRPr lang="en-US" sz="1600" dirty="0"/>
          </a:p>
        </p:txBody>
      </p:sp>
      <p:sp>
        <p:nvSpPr>
          <p:cNvPr id="16" name="Text 14"/>
          <p:cNvSpPr/>
          <p:nvPr/>
        </p:nvSpPr>
        <p:spPr>
          <a:xfrm>
            <a:off x="7578328" y="6518315"/>
            <a:ext cx="6221968" cy="67008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Machine learning classification:</a:t>
            </a:r>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 Use AI to identify patterns and group similar behaviors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1652" y="571738"/>
            <a:ext cx="10464046" cy="611505"/>
          </a:xfrm>
          <a:prstGeom prst="rect">
            <a:avLst/>
          </a:prstGeom>
          <a:noFill/>
          <a:ln/>
        </p:spPr>
        <p:txBody>
          <a:bodyPr wrap="none" lIns="0" tIns="0" rIns="0" bIns="0" rtlCol="0" anchor="t"/>
          <a:lstStyle/>
          <a:p>
            <a:pPr algn="l" indent="0" marL="0">
              <a:lnSpc>
                <a:spcPts val="480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Process Mining at Different Hierarchical Levels</a:t>
            </a:r>
            <a:endParaRPr lang="en-US" sz="3850" dirty="0"/>
          </a:p>
        </p:txBody>
      </p:sp>
      <p:sp>
        <p:nvSpPr>
          <p:cNvPr id="3" name="Shape 1"/>
          <p:cNvSpPr/>
          <p:nvPr/>
        </p:nvSpPr>
        <p:spPr>
          <a:xfrm>
            <a:off x="831652" y="1910834"/>
            <a:ext cx="4183737" cy="4849058"/>
          </a:xfrm>
          <a:prstGeom prst="roundRect">
            <a:avLst>
              <a:gd name="adj" fmla="val 2623"/>
            </a:avLst>
          </a:prstGeom>
          <a:solidFill>
            <a:srgbClr val="FFFFFF">
              <a:alpha val="95000"/>
            </a:srgbClr>
          </a:solidFill>
          <a:ln/>
        </p:spPr>
      </p:sp>
      <p:sp>
        <p:nvSpPr>
          <p:cNvPr id="4" name="Shape 2"/>
          <p:cNvSpPr/>
          <p:nvPr/>
        </p:nvSpPr>
        <p:spPr>
          <a:xfrm>
            <a:off x="831652" y="1887974"/>
            <a:ext cx="4183737" cy="91440"/>
          </a:xfrm>
          <a:prstGeom prst="roundRect">
            <a:avLst>
              <a:gd name="adj" fmla="val 95501"/>
            </a:avLst>
          </a:prstGeom>
          <a:solidFill>
            <a:srgbClr val="BE49DF"/>
          </a:solidFill>
          <a:ln/>
        </p:spPr>
      </p:sp>
      <p:sp>
        <p:nvSpPr>
          <p:cNvPr id="5" name="Shape 3"/>
          <p:cNvSpPr/>
          <p:nvPr/>
        </p:nvSpPr>
        <p:spPr>
          <a:xfrm>
            <a:off x="2611636" y="1599009"/>
            <a:ext cx="623649" cy="623649"/>
          </a:xfrm>
          <a:prstGeom prst="roundRect">
            <a:avLst>
              <a:gd name="adj" fmla="val 146621"/>
            </a:avLst>
          </a:prstGeom>
          <a:solidFill>
            <a:srgbClr val="BE49DF"/>
          </a:solidFill>
          <a:ln/>
        </p:spPr>
      </p:sp>
      <p:sp>
        <p:nvSpPr>
          <p:cNvPr id="6" name="Text 4"/>
          <p:cNvSpPr/>
          <p:nvPr/>
        </p:nvSpPr>
        <p:spPr>
          <a:xfrm>
            <a:off x="2798683" y="1754862"/>
            <a:ext cx="249436" cy="311825"/>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Source Serif Pro Semi Bold" pitchFamily="34" charset="0"/>
                <a:ea typeface="Source Serif Pro Semi Bold" pitchFamily="34" charset="-122"/>
                <a:cs typeface="Source Serif Pro Semi Bold" pitchFamily="34" charset="-120"/>
              </a:rPr>
              <a:t>1</a:t>
            </a:r>
            <a:endParaRPr lang="en-US" sz="1950" dirty="0"/>
          </a:p>
        </p:txBody>
      </p:sp>
      <p:sp>
        <p:nvSpPr>
          <p:cNvPr id="7" name="Text 5"/>
          <p:cNvSpPr/>
          <p:nvPr/>
        </p:nvSpPr>
        <p:spPr>
          <a:xfrm>
            <a:off x="1062395" y="2430542"/>
            <a:ext cx="3014424" cy="305633"/>
          </a:xfrm>
          <a:prstGeom prst="rect">
            <a:avLst/>
          </a:prstGeom>
          <a:noFill/>
          <a:ln/>
        </p:spPr>
        <p:txBody>
          <a:bodyPr wrap="none" lIns="0" tIns="0" rIns="0" bIns="0" rtlCol="0" anchor="t"/>
          <a:lstStyle/>
          <a:p>
            <a:pPr algn="l" indent="0" marL="0">
              <a:lnSpc>
                <a:spcPts val="2400"/>
              </a:lnSpc>
              <a:buNone/>
            </a:pPr>
            <a:r>
              <a:rPr lang="en-US" sz="1900" dirty="0">
                <a:solidFill>
                  <a:srgbClr val="272525"/>
                </a:solidFill>
                <a:latin typeface="Source Serif Pro Semi Bold" pitchFamily="34" charset="0"/>
                <a:ea typeface="Source Serif Pro Semi Bold" pitchFamily="34" charset="-122"/>
                <a:cs typeface="Source Serif Pro Semi Bold" pitchFamily="34" charset="-120"/>
              </a:rPr>
              <a:t>End-to-End Process Mining</a:t>
            </a:r>
            <a:endParaRPr lang="en-US" sz="1900" dirty="0"/>
          </a:p>
        </p:txBody>
      </p:sp>
      <p:sp>
        <p:nvSpPr>
          <p:cNvPr id="8" name="Text 6"/>
          <p:cNvSpPr/>
          <p:nvPr/>
        </p:nvSpPr>
        <p:spPr>
          <a:xfrm>
            <a:off x="1062395" y="2860834"/>
            <a:ext cx="3722251" cy="665083"/>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Analyze the complete business process from start to finish at a high level</a:t>
            </a:r>
            <a:endParaRPr lang="en-US" sz="1600" dirty="0"/>
          </a:p>
        </p:txBody>
      </p:sp>
      <p:sp>
        <p:nvSpPr>
          <p:cNvPr id="9" name="Text 7"/>
          <p:cNvSpPr/>
          <p:nvPr/>
        </p:nvSpPr>
        <p:spPr>
          <a:xfrm>
            <a:off x="1062395" y="3650575"/>
            <a:ext cx="3722251"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Identify major bottlenecks and inefficiencies between departments</a:t>
            </a:r>
            <a:endParaRPr lang="en-US" sz="1600" dirty="0"/>
          </a:p>
        </p:txBody>
      </p:sp>
      <p:sp>
        <p:nvSpPr>
          <p:cNvPr id="10" name="Text 8"/>
          <p:cNvSpPr/>
          <p:nvPr/>
        </p:nvSpPr>
        <p:spPr>
          <a:xfrm>
            <a:off x="1062395" y="4388406"/>
            <a:ext cx="3722251"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Measure overall process KPIs (total duration, cost, quality)</a:t>
            </a:r>
            <a:endParaRPr lang="en-US" sz="1600" dirty="0"/>
          </a:p>
        </p:txBody>
      </p:sp>
      <p:sp>
        <p:nvSpPr>
          <p:cNvPr id="11" name="Text 9"/>
          <p:cNvSpPr/>
          <p:nvPr/>
        </p:nvSpPr>
        <p:spPr>
          <a:xfrm>
            <a:off x="1062395" y="5126236"/>
            <a:ext cx="3722251"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Discover macro-level improvement opportunities</a:t>
            </a:r>
            <a:endParaRPr lang="en-US" sz="1600" dirty="0"/>
          </a:p>
        </p:txBody>
      </p:sp>
      <p:sp>
        <p:nvSpPr>
          <p:cNvPr id="12" name="Text 10"/>
          <p:cNvSpPr/>
          <p:nvPr/>
        </p:nvSpPr>
        <p:spPr>
          <a:xfrm>
            <a:off x="1062395" y="5864066"/>
            <a:ext cx="3722251"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Understand cross-functional handoffs and dependencies</a:t>
            </a:r>
            <a:endParaRPr lang="en-US" sz="1600" dirty="0"/>
          </a:p>
        </p:txBody>
      </p:sp>
      <p:sp>
        <p:nvSpPr>
          <p:cNvPr id="13" name="Shape 11"/>
          <p:cNvSpPr/>
          <p:nvPr/>
        </p:nvSpPr>
        <p:spPr>
          <a:xfrm>
            <a:off x="5223272" y="1910834"/>
            <a:ext cx="4183737" cy="4849058"/>
          </a:xfrm>
          <a:prstGeom prst="roundRect">
            <a:avLst>
              <a:gd name="adj" fmla="val 2623"/>
            </a:avLst>
          </a:prstGeom>
          <a:solidFill>
            <a:srgbClr val="FFFFFF">
              <a:alpha val="95000"/>
            </a:srgbClr>
          </a:solidFill>
          <a:ln/>
        </p:spPr>
      </p:sp>
      <p:sp>
        <p:nvSpPr>
          <p:cNvPr id="14" name="Shape 12"/>
          <p:cNvSpPr/>
          <p:nvPr/>
        </p:nvSpPr>
        <p:spPr>
          <a:xfrm>
            <a:off x="5223272" y="1887974"/>
            <a:ext cx="4183737" cy="91440"/>
          </a:xfrm>
          <a:prstGeom prst="roundRect">
            <a:avLst>
              <a:gd name="adj" fmla="val 95501"/>
            </a:avLst>
          </a:prstGeom>
          <a:solidFill>
            <a:srgbClr val="BE49DF"/>
          </a:solidFill>
          <a:ln/>
        </p:spPr>
      </p:sp>
      <p:sp>
        <p:nvSpPr>
          <p:cNvPr id="15" name="Shape 13"/>
          <p:cNvSpPr/>
          <p:nvPr/>
        </p:nvSpPr>
        <p:spPr>
          <a:xfrm>
            <a:off x="7003256" y="1599009"/>
            <a:ext cx="623649" cy="623649"/>
          </a:xfrm>
          <a:prstGeom prst="roundRect">
            <a:avLst>
              <a:gd name="adj" fmla="val 146621"/>
            </a:avLst>
          </a:prstGeom>
          <a:solidFill>
            <a:srgbClr val="BE49DF"/>
          </a:solidFill>
          <a:ln/>
        </p:spPr>
      </p:sp>
      <p:sp>
        <p:nvSpPr>
          <p:cNvPr id="16" name="Text 14"/>
          <p:cNvSpPr/>
          <p:nvPr/>
        </p:nvSpPr>
        <p:spPr>
          <a:xfrm>
            <a:off x="7190303" y="1754862"/>
            <a:ext cx="249436" cy="311825"/>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Source Serif Pro Semi Bold" pitchFamily="34" charset="0"/>
                <a:ea typeface="Source Serif Pro Semi Bold" pitchFamily="34" charset="-122"/>
                <a:cs typeface="Source Serif Pro Semi Bold" pitchFamily="34" charset="-120"/>
              </a:rPr>
              <a:t>2</a:t>
            </a:r>
            <a:endParaRPr lang="en-US" sz="1950" dirty="0"/>
          </a:p>
        </p:txBody>
      </p:sp>
      <p:sp>
        <p:nvSpPr>
          <p:cNvPr id="17" name="Text 15"/>
          <p:cNvSpPr/>
          <p:nvPr/>
        </p:nvSpPr>
        <p:spPr>
          <a:xfrm>
            <a:off x="5454015" y="2430542"/>
            <a:ext cx="2446020" cy="305633"/>
          </a:xfrm>
          <a:prstGeom prst="rect">
            <a:avLst/>
          </a:prstGeom>
          <a:noFill/>
          <a:ln/>
        </p:spPr>
        <p:txBody>
          <a:bodyPr wrap="none" lIns="0" tIns="0" rIns="0" bIns="0" rtlCol="0" anchor="t"/>
          <a:lstStyle/>
          <a:p>
            <a:pPr algn="l" indent="0" marL="0">
              <a:lnSpc>
                <a:spcPts val="2400"/>
              </a:lnSpc>
              <a:buNone/>
            </a:pPr>
            <a:r>
              <a:rPr lang="en-US" sz="1900" dirty="0">
                <a:solidFill>
                  <a:srgbClr val="272525"/>
                </a:solidFill>
                <a:latin typeface="Source Serif Pro Semi Bold" pitchFamily="34" charset="0"/>
                <a:ea typeface="Source Serif Pro Semi Bold" pitchFamily="34" charset="-122"/>
                <a:cs typeface="Source Serif Pro Semi Bold" pitchFamily="34" charset="-120"/>
              </a:rPr>
              <a:t>Sub-Process Mining</a:t>
            </a:r>
            <a:endParaRPr lang="en-US" sz="1900" dirty="0"/>
          </a:p>
        </p:txBody>
      </p:sp>
      <p:sp>
        <p:nvSpPr>
          <p:cNvPr id="18" name="Text 16"/>
          <p:cNvSpPr/>
          <p:nvPr/>
        </p:nvSpPr>
        <p:spPr>
          <a:xfrm>
            <a:off x="5454015" y="2860834"/>
            <a:ext cx="3722251" cy="665083"/>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Focus analysis on specific segments or functions within the larger process</a:t>
            </a:r>
            <a:endParaRPr lang="en-US" sz="1600" dirty="0"/>
          </a:p>
        </p:txBody>
      </p:sp>
      <p:sp>
        <p:nvSpPr>
          <p:cNvPr id="19" name="Text 17"/>
          <p:cNvSpPr/>
          <p:nvPr/>
        </p:nvSpPr>
        <p:spPr>
          <a:xfrm>
            <a:off x="5454015" y="3650575"/>
            <a:ext cx="3722251"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Examine departmental or functional areas in depth</a:t>
            </a:r>
            <a:endParaRPr lang="en-US" sz="1600" dirty="0"/>
          </a:p>
        </p:txBody>
      </p:sp>
      <p:sp>
        <p:nvSpPr>
          <p:cNvPr id="20" name="Text 18"/>
          <p:cNvSpPr/>
          <p:nvPr/>
        </p:nvSpPr>
        <p:spPr>
          <a:xfrm>
            <a:off x="5454015" y="4388406"/>
            <a:ext cx="3722251"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Identify optimization opportunities within specific process stages</a:t>
            </a:r>
            <a:endParaRPr lang="en-US" sz="1600" dirty="0"/>
          </a:p>
        </p:txBody>
      </p:sp>
      <p:sp>
        <p:nvSpPr>
          <p:cNvPr id="21" name="Text 19"/>
          <p:cNvSpPr/>
          <p:nvPr/>
        </p:nvSpPr>
        <p:spPr>
          <a:xfrm>
            <a:off x="5454015" y="5126236"/>
            <a:ext cx="3722251"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Compare performance across similar sub-processes</a:t>
            </a:r>
            <a:endParaRPr lang="en-US" sz="1600" dirty="0"/>
          </a:p>
        </p:txBody>
      </p:sp>
      <p:sp>
        <p:nvSpPr>
          <p:cNvPr id="22" name="Text 20"/>
          <p:cNvSpPr/>
          <p:nvPr/>
        </p:nvSpPr>
        <p:spPr>
          <a:xfrm>
            <a:off x="5454015" y="5864066"/>
            <a:ext cx="3722251"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Target improvements where they'll have the greatest impact</a:t>
            </a:r>
            <a:endParaRPr lang="en-US" sz="1600" dirty="0"/>
          </a:p>
        </p:txBody>
      </p:sp>
      <p:sp>
        <p:nvSpPr>
          <p:cNvPr id="23" name="Shape 21"/>
          <p:cNvSpPr/>
          <p:nvPr/>
        </p:nvSpPr>
        <p:spPr>
          <a:xfrm>
            <a:off x="9614892" y="1910834"/>
            <a:ext cx="4183856" cy="4849058"/>
          </a:xfrm>
          <a:prstGeom prst="roundRect">
            <a:avLst>
              <a:gd name="adj" fmla="val 2623"/>
            </a:avLst>
          </a:prstGeom>
          <a:solidFill>
            <a:srgbClr val="FFFFFF">
              <a:alpha val="95000"/>
            </a:srgbClr>
          </a:solidFill>
          <a:ln/>
        </p:spPr>
      </p:sp>
      <p:sp>
        <p:nvSpPr>
          <p:cNvPr id="24" name="Shape 22"/>
          <p:cNvSpPr/>
          <p:nvPr/>
        </p:nvSpPr>
        <p:spPr>
          <a:xfrm>
            <a:off x="9614892" y="1887974"/>
            <a:ext cx="4183856" cy="91440"/>
          </a:xfrm>
          <a:prstGeom prst="roundRect">
            <a:avLst>
              <a:gd name="adj" fmla="val 95501"/>
            </a:avLst>
          </a:prstGeom>
          <a:solidFill>
            <a:srgbClr val="BE49DF"/>
          </a:solidFill>
          <a:ln/>
        </p:spPr>
      </p:sp>
      <p:sp>
        <p:nvSpPr>
          <p:cNvPr id="25" name="Shape 23"/>
          <p:cNvSpPr/>
          <p:nvPr/>
        </p:nvSpPr>
        <p:spPr>
          <a:xfrm>
            <a:off x="11394996" y="1599009"/>
            <a:ext cx="623649" cy="623649"/>
          </a:xfrm>
          <a:prstGeom prst="roundRect">
            <a:avLst>
              <a:gd name="adj" fmla="val 146621"/>
            </a:avLst>
          </a:prstGeom>
          <a:solidFill>
            <a:srgbClr val="BE49DF"/>
          </a:solidFill>
          <a:ln/>
        </p:spPr>
      </p:sp>
      <p:sp>
        <p:nvSpPr>
          <p:cNvPr id="26" name="Text 24"/>
          <p:cNvSpPr/>
          <p:nvPr/>
        </p:nvSpPr>
        <p:spPr>
          <a:xfrm>
            <a:off x="11582043" y="1754862"/>
            <a:ext cx="249436" cy="311825"/>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Source Serif Pro Semi Bold" pitchFamily="34" charset="0"/>
                <a:ea typeface="Source Serif Pro Semi Bold" pitchFamily="34" charset="-122"/>
                <a:cs typeface="Source Serif Pro Semi Bold" pitchFamily="34" charset="-120"/>
              </a:rPr>
              <a:t>3</a:t>
            </a:r>
            <a:endParaRPr lang="en-US" sz="1950" dirty="0"/>
          </a:p>
        </p:txBody>
      </p:sp>
      <p:sp>
        <p:nvSpPr>
          <p:cNvPr id="27" name="Text 25"/>
          <p:cNvSpPr/>
          <p:nvPr/>
        </p:nvSpPr>
        <p:spPr>
          <a:xfrm>
            <a:off x="9845635" y="2430542"/>
            <a:ext cx="2446020" cy="305633"/>
          </a:xfrm>
          <a:prstGeom prst="rect">
            <a:avLst/>
          </a:prstGeom>
          <a:noFill/>
          <a:ln/>
        </p:spPr>
        <p:txBody>
          <a:bodyPr wrap="none" lIns="0" tIns="0" rIns="0" bIns="0" rtlCol="0" anchor="t"/>
          <a:lstStyle/>
          <a:p>
            <a:pPr algn="l" indent="0" marL="0">
              <a:lnSpc>
                <a:spcPts val="2400"/>
              </a:lnSpc>
              <a:buNone/>
            </a:pPr>
            <a:r>
              <a:rPr lang="en-US" sz="1900" dirty="0">
                <a:solidFill>
                  <a:srgbClr val="272525"/>
                </a:solidFill>
                <a:latin typeface="Source Serif Pro Semi Bold" pitchFamily="34" charset="0"/>
                <a:ea typeface="Source Serif Pro Semi Bold" pitchFamily="34" charset="-122"/>
                <a:cs typeface="Source Serif Pro Semi Bold" pitchFamily="34" charset="-120"/>
              </a:rPr>
              <a:t>Activity-Level Mining</a:t>
            </a:r>
            <a:endParaRPr lang="en-US" sz="1900" dirty="0"/>
          </a:p>
        </p:txBody>
      </p:sp>
      <p:sp>
        <p:nvSpPr>
          <p:cNvPr id="28" name="Text 26"/>
          <p:cNvSpPr/>
          <p:nvPr/>
        </p:nvSpPr>
        <p:spPr>
          <a:xfrm>
            <a:off x="9845635" y="2860834"/>
            <a:ext cx="3722370" cy="665083"/>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Drill down to analyze specific activities or tasks within sub-processes</a:t>
            </a:r>
            <a:endParaRPr lang="en-US" sz="1600" dirty="0"/>
          </a:p>
        </p:txBody>
      </p:sp>
      <p:sp>
        <p:nvSpPr>
          <p:cNvPr id="29" name="Text 27"/>
          <p:cNvSpPr/>
          <p:nvPr/>
        </p:nvSpPr>
        <p:spPr>
          <a:xfrm>
            <a:off x="9845635" y="3650575"/>
            <a:ext cx="3722370"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Identify detailed user behaviors and system interactions</a:t>
            </a:r>
            <a:endParaRPr lang="en-US" sz="1600" dirty="0"/>
          </a:p>
        </p:txBody>
      </p:sp>
      <p:sp>
        <p:nvSpPr>
          <p:cNvPr id="30" name="Text 28"/>
          <p:cNvSpPr/>
          <p:nvPr/>
        </p:nvSpPr>
        <p:spPr>
          <a:xfrm>
            <a:off x="9845635" y="4388406"/>
            <a:ext cx="3722370"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Uncover automation opportunities at the task level</a:t>
            </a:r>
            <a:endParaRPr lang="en-US" sz="1600" dirty="0"/>
          </a:p>
        </p:txBody>
      </p:sp>
      <p:sp>
        <p:nvSpPr>
          <p:cNvPr id="31" name="Text 29"/>
          <p:cNvSpPr/>
          <p:nvPr/>
        </p:nvSpPr>
        <p:spPr>
          <a:xfrm>
            <a:off x="9845635" y="5126236"/>
            <a:ext cx="3722370"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Detect compliance issues or procedural violations</a:t>
            </a:r>
            <a:endParaRPr lang="en-US" sz="1600" dirty="0"/>
          </a:p>
        </p:txBody>
      </p:sp>
      <p:sp>
        <p:nvSpPr>
          <p:cNvPr id="32" name="Text 30"/>
          <p:cNvSpPr/>
          <p:nvPr/>
        </p:nvSpPr>
        <p:spPr>
          <a:xfrm>
            <a:off x="9845635" y="5864066"/>
            <a:ext cx="3722370" cy="665083"/>
          </a:xfrm>
          <a:prstGeom prst="rect">
            <a:avLst/>
          </a:prstGeom>
          <a:noFill/>
          <a:ln/>
        </p:spPr>
        <p:txBody>
          <a:bodyPr wrap="square" lIns="0" tIns="0" rIns="0" bIns="0" rtlCol="0" anchor="t"/>
          <a:lstStyle/>
          <a:p>
            <a:pPr algn="l" marL="342900" indent="-342900">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Support training and standardization initiatives</a:t>
            </a:r>
            <a:endParaRPr lang="en-US" sz="1600" dirty="0"/>
          </a:p>
        </p:txBody>
      </p:sp>
      <p:sp>
        <p:nvSpPr>
          <p:cNvPr id="33" name="Text 31"/>
          <p:cNvSpPr/>
          <p:nvPr/>
        </p:nvSpPr>
        <p:spPr>
          <a:xfrm>
            <a:off x="831652" y="6993731"/>
            <a:ext cx="12967097" cy="665083"/>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The key to successful process mining is applying the right level of analysis to match your specific improvement goals. Start broad to identify problem areas, then drill down for targeted solutions.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64858" y="525780"/>
            <a:ext cx="8300561" cy="562332"/>
          </a:xfrm>
          <a:prstGeom prst="rect">
            <a:avLst/>
          </a:prstGeom>
          <a:noFill/>
          <a:ln/>
        </p:spPr>
        <p:txBody>
          <a:bodyPr wrap="none" lIns="0" tIns="0" rIns="0" bIns="0" rtlCol="0" anchor="t"/>
          <a:lstStyle/>
          <a:p>
            <a:pPr algn="l" indent="0" marL="0">
              <a:lnSpc>
                <a:spcPts val="4400"/>
              </a:lnSpc>
              <a:buNone/>
            </a:pPr>
            <a:r>
              <a:rPr lang="en-US" sz="3500" dirty="0">
                <a:solidFill>
                  <a:srgbClr val="000000"/>
                </a:solidFill>
                <a:latin typeface="Source Serif Pro Semi Bold" pitchFamily="34" charset="0"/>
                <a:ea typeface="Source Serif Pro Semi Bold" pitchFamily="34" charset="-122"/>
                <a:cs typeface="Source Serif Pro Semi Bold" pitchFamily="34" charset="-120"/>
              </a:rPr>
              <a:t>Case Study: Insurance Claims Processing</a:t>
            </a:r>
            <a:endParaRPr lang="en-US" sz="3500" dirty="0"/>
          </a:p>
        </p:txBody>
      </p:sp>
      <p:sp>
        <p:nvSpPr>
          <p:cNvPr id="3" name="Text 1"/>
          <p:cNvSpPr/>
          <p:nvPr/>
        </p:nvSpPr>
        <p:spPr>
          <a:xfrm>
            <a:off x="764858" y="1566148"/>
            <a:ext cx="2699504" cy="337304"/>
          </a:xfrm>
          <a:prstGeom prst="rect">
            <a:avLst/>
          </a:prstGeom>
          <a:noFill/>
          <a:ln/>
        </p:spPr>
        <p:txBody>
          <a:bodyPr wrap="none" lIns="0" tIns="0" rIns="0" bIns="0" rtlCol="0" anchor="t"/>
          <a:lstStyle/>
          <a:p>
            <a:pPr algn="l" indent="0" marL="0">
              <a:lnSpc>
                <a:spcPts val="2650"/>
              </a:lnSpc>
              <a:buNone/>
            </a:pPr>
            <a:r>
              <a:rPr lang="en-US" sz="2100" dirty="0">
                <a:solidFill>
                  <a:srgbClr val="000000"/>
                </a:solidFill>
                <a:latin typeface="Source Serif Pro Semi Bold" pitchFamily="34" charset="0"/>
                <a:ea typeface="Source Serif Pro Semi Bold" pitchFamily="34" charset="-122"/>
                <a:cs typeface="Source Serif Pro Semi Bold" pitchFamily="34" charset="-120"/>
              </a:rPr>
              <a:t>Initial Challenge</a:t>
            </a:r>
            <a:endParaRPr lang="en-US" sz="2100" dirty="0"/>
          </a:p>
        </p:txBody>
      </p:sp>
      <p:sp>
        <p:nvSpPr>
          <p:cNvPr id="4" name="Text 2"/>
          <p:cNvSpPr/>
          <p:nvPr/>
        </p:nvSpPr>
        <p:spPr>
          <a:xfrm>
            <a:off x="764858" y="2094667"/>
            <a:ext cx="6317099" cy="305872"/>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latin typeface="Source Sans Pro" pitchFamily="34" charset="0"/>
                <a:ea typeface="Source Sans Pro" pitchFamily="34" charset="-122"/>
                <a:cs typeface="Source Sans Pro" pitchFamily="34" charset="-120"/>
              </a:rPr>
              <a:t>A major insurance provider struggled with inefficient claims processing:</a:t>
            </a:r>
            <a:endParaRPr lang="en-US" sz="1500" dirty="0"/>
          </a:p>
        </p:txBody>
      </p:sp>
      <p:sp>
        <p:nvSpPr>
          <p:cNvPr id="5" name="Text 3"/>
          <p:cNvSpPr/>
          <p:nvPr/>
        </p:nvSpPr>
        <p:spPr>
          <a:xfrm>
            <a:off x="764858" y="2572583"/>
            <a:ext cx="6317099" cy="305872"/>
          </a:xfrm>
          <a:prstGeom prst="rect">
            <a:avLst/>
          </a:prstGeom>
          <a:noFill/>
          <a:ln/>
        </p:spPr>
        <p:txBody>
          <a:bodyPr wrap="none" lIns="0" tIns="0" rIns="0" bIns="0" rtlCol="0" anchor="t"/>
          <a:lstStyle/>
          <a:p>
            <a:pPr algn="l" marL="342900" indent="-342900">
              <a:lnSpc>
                <a:spcPts val="2400"/>
              </a:lnSpc>
              <a:buSzPct val="100000"/>
              <a:buChar char="•"/>
            </a:pPr>
            <a:r>
              <a:rPr lang="en-US" sz="1500" dirty="0">
                <a:solidFill>
                  <a:srgbClr val="272525"/>
                </a:solidFill>
                <a:latin typeface="Source Sans Pro" pitchFamily="34" charset="0"/>
                <a:ea typeface="Source Sans Pro" pitchFamily="34" charset="-122"/>
                <a:cs typeface="Source Sans Pro" pitchFamily="34" charset="-120"/>
              </a:rPr>
              <a:t>Average claim took 27 days to process</a:t>
            </a:r>
            <a:endParaRPr lang="en-US" sz="1500" dirty="0"/>
          </a:p>
        </p:txBody>
      </p:sp>
      <p:sp>
        <p:nvSpPr>
          <p:cNvPr id="6" name="Text 4"/>
          <p:cNvSpPr/>
          <p:nvPr/>
        </p:nvSpPr>
        <p:spPr>
          <a:xfrm>
            <a:off x="764858" y="2945368"/>
            <a:ext cx="6317099" cy="305872"/>
          </a:xfrm>
          <a:prstGeom prst="rect">
            <a:avLst/>
          </a:prstGeom>
          <a:noFill/>
          <a:ln/>
        </p:spPr>
        <p:txBody>
          <a:bodyPr wrap="none" lIns="0" tIns="0" rIns="0" bIns="0" rtlCol="0" anchor="t"/>
          <a:lstStyle/>
          <a:p>
            <a:pPr algn="l" marL="342900" indent="-342900">
              <a:lnSpc>
                <a:spcPts val="2400"/>
              </a:lnSpc>
              <a:buSzPct val="100000"/>
              <a:buChar char="•"/>
            </a:pPr>
            <a:r>
              <a:rPr lang="en-US" sz="1500" dirty="0">
                <a:solidFill>
                  <a:srgbClr val="272525"/>
                </a:solidFill>
                <a:latin typeface="Source Sans Pro" pitchFamily="34" charset="0"/>
                <a:ea typeface="Source Sans Pro" pitchFamily="34" charset="-122"/>
                <a:cs typeface="Source Sans Pro" pitchFamily="34" charset="-120"/>
              </a:rPr>
              <a:t>Event logs contained over 500 unique activities</a:t>
            </a:r>
            <a:endParaRPr lang="en-US" sz="1500" dirty="0"/>
          </a:p>
        </p:txBody>
      </p:sp>
      <p:sp>
        <p:nvSpPr>
          <p:cNvPr id="7" name="Text 5"/>
          <p:cNvSpPr/>
          <p:nvPr/>
        </p:nvSpPr>
        <p:spPr>
          <a:xfrm>
            <a:off x="764858" y="3318153"/>
            <a:ext cx="6317099" cy="305872"/>
          </a:xfrm>
          <a:prstGeom prst="rect">
            <a:avLst/>
          </a:prstGeom>
          <a:noFill/>
          <a:ln/>
        </p:spPr>
        <p:txBody>
          <a:bodyPr wrap="none" lIns="0" tIns="0" rIns="0" bIns="0" rtlCol="0" anchor="t"/>
          <a:lstStyle/>
          <a:p>
            <a:pPr algn="l" marL="342900" indent="-342900">
              <a:lnSpc>
                <a:spcPts val="2400"/>
              </a:lnSpc>
              <a:buSzPct val="100000"/>
              <a:buChar char="•"/>
            </a:pPr>
            <a:r>
              <a:rPr lang="en-US" sz="1500" dirty="0">
                <a:solidFill>
                  <a:srgbClr val="272525"/>
                </a:solidFill>
                <a:latin typeface="Source Sans Pro" pitchFamily="34" charset="0"/>
                <a:ea typeface="Source Sans Pro" pitchFamily="34" charset="-122"/>
                <a:cs typeface="Source Sans Pro" pitchFamily="34" charset="-120"/>
              </a:rPr>
              <a:t>Process mining revealed 12,000+ unique variants</a:t>
            </a:r>
            <a:endParaRPr lang="en-US" sz="1500" dirty="0"/>
          </a:p>
        </p:txBody>
      </p:sp>
      <p:sp>
        <p:nvSpPr>
          <p:cNvPr id="8" name="Text 6"/>
          <p:cNvSpPr/>
          <p:nvPr/>
        </p:nvSpPr>
        <p:spPr>
          <a:xfrm>
            <a:off x="764858" y="3690938"/>
            <a:ext cx="6317099" cy="305872"/>
          </a:xfrm>
          <a:prstGeom prst="rect">
            <a:avLst/>
          </a:prstGeom>
          <a:noFill/>
          <a:ln/>
        </p:spPr>
        <p:txBody>
          <a:bodyPr wrap="none" lIns="0" tIns="0" rIns="0" bIns="0" rtlCol="0" anchor="t"/>
          <a:lstStyle/>
          <a:p>
            <a:pPr algn="l" marL="342900" indent="-342900">
              <a:lnSpc>
                <a:spcPts val="2400"/>
              </a:lnSpc>
              <a:buSzPct val="100000"/>
              <a:buChar char="•"/>
            </a:pPr>
            <a:r>
              <a:rPr lang="en-US" sz="1500" dirty="0">
                <a:solidFill>
                  <a:srgbClr val="272525"/>
                </a:solidFill>
                <a:latin typeface="Source Sans Pro" pitchFamily="34" charset="0"/>
                <a:ea typeface="Source Sans Pro" pitchFamily="34" charset="-122"/>
                <a:cs typeface="Source Sans Pro" pitchFamily="34" charset="-120"/>
              </a:rPr>
              <a:t>"Spaghetti diagram" process model was uninterpretable</a:t>
            </a:r>
            <a:endParaRPr lang="en-US" sz="1500" dirty="0"/>
          </a:p>
        </p:txBody>
      </p:sp>
      <p:sp>
        <p:nvSpPr>
          <p:cNvPr id="9" name="Text 7"/>
          <p:cNvSpPr/>
          <p:nvPr/>
        </p:nvSpPr>
        <p:spPr>
          <a:xfrm>
            <a:off x="764858" y="4063722"/>
            <a:ext cx="6317099" cy="305872"/>
          </a:xfrm>
          <a:prstGeom prst="rect">
            <a:avLst/>
          </a:prstGeom>
          <a:noFill/>
          <a:ln/>
        </p:spPr>
        <p:txBody>
          <a:bodyPr wrap="none" lIns="0" tIns="0" rIns="0" bIns="0" rtlCol="0" anchor="t"/>
          <a:lstStyle/>
          <a:p>
            <a:pPr algn="l" marL="342900" indent="-342900">
              <a:lnSpc>
                <a:spcPts val="2400"/>
              </a:lnSpc>
              <a:buSzPct val="100000"/>
              <a:buChar char="•"/>
            </a:pPr>
            <a:r>
              <a:rPr lang="en-US" sz="1500" dirty="0">
                <a:solidFill>
                  <a:srgbClr val="272525"/>
                </a:solidFill>
                <a:latin typeface="Source Sans Pro" pitchFamily="34" charset="0"/>
                <a:ea typeface="Source Sans Pro" pitchFamily="34" charset="-122"/>
                <a:cs typeface="Source Sans Pro" pitchFamily="34" charset="-120"/>
              </a:rPr>
              <a:t>Unable to identify improvement opportunities in the chaos</a:t>
            </a:r>
            <a:endParaRPr lang="en-US" sz="1500" dirty="0"/>
          </a:p>
        </p:txBody>
      </p:sp>
      <p:sp>
        <p:nvSpPr>
          <p:cNvPr id="10" name="Text 8"/>
          <p:cNvSpPr/>
          <p:nvPr/>
        </p:nvSpPr>
        <p:spPr>
          <a:xfrm>
            <a:off x="7556063" y="1566148"/>
            <a:ext cx="2788682" cy="337304"/>
          </a:xfrm>
          <a:prstGeom prst="rect">
            <a:avLst/>
          </a:prstGeom>
          <a:noFill/>
          <a:ln/>
        </p:spPr>
        <p:txBody>
          <a:bodyPr wrap="none" lIns="0" tIns="0" rIns="0" bIns="0" rtlCol="0" anchor="t"/>
          <a:lstStyle/>
          <a:p>
            <a:pPr algn="l" indent="0" marL="0">
              <a:lnSpc>
                <a:spcPts val="2650"/>
              </a:lnSpc>
              <a:buNone/>
            </a:pPr>
            <a:r>
              <a:rPr lang="en-US" sz="2100" dirty="0">
                <a:solidFill>
                  <a:srgbClr val="000000"/>
                </a:solidFill>
                <a:latin typeface="Source Serif Pro Semi Bold" pitchFamily="34" charset="0"/>
                <a:ea typeface="Source Serif Pro Semi Bold" pitchFamily="34" charset="-122"/>
                <a:cs typeface="Source Serif Pro Semi Bold" pitchFamily="34" charset="-120"/>
              </a:rPr>
              <a:t>Hierarchical Approach</a:t>
            </a:r>
            <a:endParaRPr lang="en-US" sz="2100" dirty="0"/>
          </a:p>
        </p:txBody>
      </p:sp>
      <p:sp>
        <p:nvSpPr>
          <p:cNvPr id="11" name="Text 9"/>
          <p:cNvSpPr/>
          <p:nvPr/>
        </p:nvSpPr>
        <p:spPr>
          <a:xfrm>
            <a:off x="7556063" y="2094667"/>
            <a:ext cx="6317099" cy="305872"/>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latin typeface="Source Sans Pro" pitchFamily="34" charset="0"/>
                <a:ea typeface="Source Sans Pro" pitchFamily="34" charset="-122"/>
                <a:cs typeface="Source Sans Pro" pitchFamily="34" charset="-120"/>
              </a:rPr>
              <a:t>The team implemented a three-level process hierarchy:</a:t>
            </a:r>
            <a:endParaRPr lang="en-US" sz="1500" dirty="0"/>
          </a:p>
        </p:txBody>
      </p:sp>
      <p:sp>
        <p:nvSpPr>
          <p:cNvPr id="12" name="Text 10"/>
          <p:cNvSpPr/>
          <p:nvPr/>
        </p:nvSpPr>
        <p:spPr>
          <a:xfrm>
            <a:off x="7556063" y="2572583"/>
            <a:ext cx="6317099" cy="611743"/>
          </a:xfrm>
          <a:prstGeom prst="rect">
            <a:avLst/>
          </a:prstGeom>
          <a:noFill/>
          <a:ln/>
        </p:spPr>
        <p:txBody>
          <a:bodyPr wrap="square" lIns="0" tIns="0" rIns="0" bIns="0" rtlCol="0" anchor="t"/>
          <a:lstStyle/>
          <a:p>
            <a:pPr algn="l" marL="342900" indent="-342900">
              <a:lnSpc>
                <a:spcPts val="2400"/>
              </a:lnSpc>
              <a:buSzPct val="100000"/>
              <a:buFont typeface="+mj-lt"/>
              <a:buAutoNum type="arabicPeriod" startAt="1"/>
            </a:pPr>
            <a:r>
              <a:rPr lang="en-US" sz="1500" b="1" dirty="0">
                <a:solidFill>
                  <a:srgbClr val="272525"/>
                </a:solidFill>
                <a:latin typeface="Source Sans Pro" pitchFamily="34" charset="0"/>
                <a:ea typeface="Source Sans Pro" pitchFamily="34" charset="-122"/>
                <a:cs typeface="Source Sans Pro" pitchFamily="34" charset="-120"/>
              </a:rPr>
              <a:t>Level 1:</a:t>
            </a:r>
            <a:pPr algn="l" indent="0" marL="0">
              <a:lnSpc>
                <a:spcPts val="2400"/>
              </a:lnSpc>
              <a:buNone/>
            </a:pPr>
            <a:r>
              <a:rPr lang="en-US" sz="1500" dirty="0">
                <a:solidFill>
                  <a:srgbClr val="272525"/>
                </a:solidFill>
                <a:latin typeface="Source Sans Pro" pitchFamily="34" charset="0"/>
                <a:ea typeface="Source Sans Pro" pitchFamily="34" charset="-122"/>
                <a:cs typeface="Source Sans Pro" pitchFamily="34" charset="-120"/>
              </a:rPr>
              <a:t> 6 major stages (Intake, Verification, Assessment, Decision, Payment, Closure)</a:t>
            </a:r>
            <a:endParaRPr lang="en-US" sz="1500" dirty="0"/>
          </a:p>
        </p:txBody>
      </p:sp>
      <p:sp>
        <p:nvSpPr>
          <p:cNvPr id="13" name="Text 11"/>
          <p:cNvSpPr/>
          <p:nvPr/>
        </p:nvSpPr>
        <p:spPr>
          <a:xfrm>
            <a:off x="7556063" y="3251240"/>
            <a:ext cx="6317099" cy="305872"/>
          </a:xfrm>
          <a:prstGeom prst="rect">
            <a:avLst/>
          </a:prstGeom>
          <a:noFill/>
          <a:ln/>
        </p:spPr>
        <p:txBody>
          <a:bodyPr wrap="none" lIns="0" tIns="0" rIns="0" bIns="0" rtlCol="0" anchor="t"/>
          <a:lstStyle/>
          <a:p>
            <a:pPr algn="l" marL="342900" indent="-342900">
              <a:lnSpc>
                <a:spcPts val="2400"/>
              </a:lnSpc>
              <a:buSzPct val="100000"/>
              <a:buFont typeface="+mj-lt"/>
              <a:buAutoNum type="arabicPeriod" startAt="2"/>
            </a:pPr>
            <a:r>
              <a:rPr lang="en-US" sz="1500" b="1" dirty="0">
                <a:solidFill>
                  <a:srgbClr val="272525"/>
                </a:solidFill>
                <a:latin typeface="Source Sans Pro" pitchFamily="34" charset="0"/>
                <a:ea typeface="Source Sans Pro" pitchFamily="34" charset="-122"/>
                <a:cs typeface="Source Sans Pro" pitchFamily="34" charset="-120"/>
              </a:rPr>
              <a:t>Level 2:</a:t>
            </a:r>
            <a:pPr algn="l" indent="0" marL="0">
              <a:lnSpc>
                <a:spcPts val="2400"/>
              </a:lnSpc>
              <a:buNone/>
            </a:pPr>
            <a:r>
              <a:rPr lang="en-US" sz="1500" dirty="0">
                <a:solidFill>
                  <a:srgbClr val="272525"/>
                </a:solidFill>
                <a:latin typeface="Source Sans Pro" pitchFamily="34" charset="0"/>
                <a:ea typeface="Source Sans Pro" pitchFamily="34" charset="-122"/>
                <a:cs typeface="Source Sans Pro" pitchFamily="34" charset="-120"/>
              </a:rPr>
              <a:t> 24 sub-processes across the 6 stages</a:t>
            </a:r>
            <a:endParaRPr lang="en-US" sz="1500" dirty="0"/>
          </a:p>
        </p:txBody>
      </p:sp>
      <p:sp>
        <p:nvSpPr>
          <p:cNvPr id="14" name="Text 12"/>
          <p:cNvSpPr/>
          <p:nvPr/>
        </p:nvSpPr>
        <p:spPr>
          <a:xfrm>
            <a:off x="7556063" y="3624024"/>
            <a:ext cx="6317099" cy="305872"/>
          </a:xfrm>
          <a:prstGeom prst="rect">
            <a:avLst/>
          </a:prstGeom>
          <a:noFill/>
          <a:ln/>
        </p:spPr>
        <p:txBody>
          <a:bodyPr wrap="none" lIns="0" tIns="0" rIns="0" bIns="0" rtlCol="0" anchor="t"/>
          <a:lstStyle/>
          <a:p>
            <a:pPr algn="l" marL="342900" indent="-342900">
              <a:lnSpc>
                <a:spcPts val="2400"/>
              </a:lnSpc>
              <a:buSzPct val="100000"/>
              <a:buFont typeface="+mj-lt"/>
              <a:buAutoNum type="arabicPeriod" startAt="3"/>
            </a:pPr>
            <a:r>
              <a:rPr lang="en-US" sz="1500" b="1" dirty="0">
                <a:solidFill>
                  <a:srgbClr val="272525"/>
                </a:solidFill>
                <a:latin typeface="Source Sans Pro" pitchFamily="34" charset="0"/>
                <a:ea typeface="Source Sans Pro" pitchFamily="34" charset="-122"/>
                <a:cs typeface="Source Sans Pro" pitchFamily="34" charset="-120"/>
              </a:rPr>
              <a:t>Level 3:</a:t>
            </a:r>
            <a:pPr algn="l" indent="0" marL="0">
              <a:lnSpc>
                <a:spcPts val="2400"/>
              </a:lnSpc>
              <a:buNone/>
            </a:pPr>
            <a:r>
              <a:rPr lang="en-US" sz="1500" dirty="0">
                <a:solidFill>
                  <a:srgbClr val="272525"/>
                </a:solidFill>
                <a:latin typeface="Source Sans Pro" pitchFamily="34" charset="0"/>
                <a:ea typeface="Source Sans Pro" pitchFamily="34" charset="-122"/>
                <a:cs typeface="Source Sans Pro" pitchFamily="34" charset="-120"/>
              </a:rPr>
              <a:t> 120 key activities within the sub-processes</a:t>
            </a:r>
            <a:endParaRPr lang="en-US" sz="1500" dirty="0"/>
          </a:p>
        </p:txBody>
      </p:sp>
      <p:sp>
        <p:nvSpPr>
          <p:cNvPr id="15" name="Shape 13"/>
          <p:cNvSpPr/>
          <p:nvPr/>
        </p:nvSpPr>
        <p:spPr>
          <a:xfrm>
            <a:off x="764858" y="4651534"/>
            <a:ext cx="6454735" cy="1435656"/>
          </a:xfrm>
          <a:prstGeom prst="roundRect">
            <a:avLst>
              <a:gd name="adj" fmla="val 5594"/>
            </a:avLst>
          </a:prstGeom>
          <a:solidFill>
            <a:srgbClr val="FFFFFF">
              <a:alpha val="95000"/>
            </a:srgbClr>
          </a:solidFill>
          <a:ln w="22860">
            <a:solidFill>
              <a:srgbClr val="D6BADD"/>
            </a:solidFill>
            <a:prstDash val="solid"/>
          </a:ln>
        </p:spPr>
      </p:sp>
      <p:sp>
        <p:nvSpPr>
          <p:cNvPr id="16" name="Text 14"/>
          <p:cNvSpPr/>
          <p:nvPr/>
        </p:nvSpPr>
        <p:spPr>
          <a:xfrm>
            <a:off x="978932" y="4865608"/>
            <a:ext cx="2249567" cy="281107"/>
          </a:xfrm>
          <a:prstGeom prst="rect">
            <a:avLst/>
          </a:prstGeom>
          <a:noFill/>
          <a:ln/>
        </p:spPr>
        <p:txBody>
          <a:bodyPr wrap="none" lIns="0" tIns="0" rIns="0" bIns="0" rtlCol="0" anchor="t"/>
          <a:lstStyle/>
          <a:p>
            <a:pPr algn="l" indent="0" marL="0">
              <a:lnSpc>
                <a:spcPts val="2200"/>
              </a:lnSpc>
              <a:buNone/>
            </a:pPr>
            <a:r>
              <a:rPr lang="en-US" sz="1750" dirty="0">
                <a:solidFill>
                  <a:srgbClr val="272525"/>
                </a:solidFill>
                <a:latin typeface="Source Serif Pro Semi Bold" pitchFamily="34" charset="0"/>
                <a:ea typeface="Source Serif Pro Semi Bold" pitchFamily="34" charset="-122"/>
                <a:cs typeface="Source Serif Pro Semi Bold" pitchFamily="34" charset="-120"/>
              </a:rPr>
              <a:t>Results at Level 1</a:t>
            </a:r>
            <a:endParaRPr lang="en-US" sz="1750" dirty="0"/>
          </a:p>
        </p:txBody>
      </p:sp>
      <p:sp>
        <p:nvSpPr>
          <p:cNvPr id="17" name="Text 15"/>
          <p:cNvSpPr/>
          <p:nvPr/>
        </p:nvSpPr>
        <p:spPr>
          <a:xfrm>
            <a:off x="978932" y="5261372"/>
            <a:ext cx="6026587" cy="611743"/>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Source Sans Pro" pitchFamily="34" charset="0"/>
                <a:ea typeface="Source Sans Pro" pitchFamily="34" charset="-122"/>
                <a:cs typeface="Source Sans Pro" pitchFamily="34" charset="-120"/>
              </a:rPr>
              <a:t>Discovered 85% of delays occurred in the Assessment stage, prioritizing it for deeper analysis</a:t>
            </a:r>
            <a:endParaRPr lang="en-US" sz="1500" dirty="0"/>
          </a:p>
        </p:txBody>
      </p:sp>
      <p:sp>
        <p:nvSpPr>
          <p:cNvPr id="18" name="Shape 16"/>
          <p:cNvSpPr/>
          <p:nvPr/>
        </p:nvSpPr>
        <p:spPr>
          <a:xfrm>
            <a:off x="7410807" y="4651534"/>
            <a:ext cx="6454735" cy="1435656"/>
          </a:xfrm>
          <a:prstGeom prst="roundRect">
            <a:avLst>
              <a:gd name="adj" fmla="val 5594"/>
            </a:avLst>
          </a:prstGeom>
          <a:solidFill>
            <a:srgbClr val="FFFFFF">
              <a:alpha val="95000"/>
            </a:srgbClr>
          </a:solidFill>
          <a:ln w="22860">
            <a:solidFill>
              <a:srgbClr val="D6BADD"/>
            </a:solidFill>
            <a:prstDash val="solid"/>
          </a:ln>
        </p:spPr>
      </p:sp>
      <p:sp>
        <p:nvSpPr>
          <p:cNvPr id="19" name="Text 17"/>
          <p:cNvSpPr/>
          <p:nvPr/>
        </p:nvSpPr>
        <p:spPr>
          <a:xfrm>
            <a:off x="7624882" y="4865608"/>
            <a:ext cx="2249567" cy="281107"/>
          </a:xfrm>
          <a:prstGeom prst="rect">
            <a:avLst/>
          </a:prstGeom>
          <a:noFill/>
          <a:ln/>
        </p:spPr>
        <p:txBody>
          <a:bodyPr wrap="none" lIns="0" tIns="0" rIns="0" bIns="0" rtlCol="0" anchor="t"/>
          <a:lstStyle/>
          <a:p>
            <a:pPr algn="l" indent="0" marL="0">
              <a:lnSpc>
                <a:spcPts val="2200"/>
              </a:lnSpc>
              <a:buNone/>
            </a:pPr>
            <a:r>
              <a:rPr lang="en-US" sz="1750" dirty="0">
                <a:solidFill>
                  <a:srgbClr val="272525"/>
                </a:solidFill>
                <a:latin typeface="Source Serif Pro Semi Bold" pitchFamily="34" charset="0"/>
                <a:ea typeface="Source Serif Pro Semi Bold" pitchFamily="34" charset="-122"/>
                <a:cs typeface="Source Serif Pro Semi Bold" pitchFamily="34" charset="-120"/>
              </a:rPr>
              <a:t>Results at Level 2</a:t>
            </a:r>
            <a:endParaRPr lang="en-US" sz="1750" dirty="0"/>
          </a:p>
        </p:txBody>
      </p:sp>
      <p:sp>
        <p:nvSpPr>
          <p:cNvPr id="20" name="Text 18"/>
          <p:cNvSpPr/>
          <p:nvPr/>
        </p:nvSpPr>
        <p:spPr>
          <a:xfrm>
            <a:off x="7624882" y="5261372"/>
            <a:ext cx="6026587" cy="611743"/>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Source Sans Pro" pitchFamily="34" charset="0"/>
                <a:ea typeface="Source Sans Pro" pitchFamily="34" charset="-122"/>
                <a:cs typeface="Source Sans Pro" pitchFamily="34" charset="-120"/>
              </a:rPr>
              <a:t>Identified "Medical Review" sub-process as the critical bottleneck, with 3 main variants</a:t>
            </a:r>
            <a:endParaRPr lang="en-US" sz="1500" dirty="0"/>
          </a:p>
        </p:txBody>
      </p:sp>
      <p:sp>
        <p:nvSpPr>
          <p:cNvPr id="21" name="Shape 19"/>
          <p:cNvSpPr/>
          <p:nvPr/>
        </p:nvSpPr>
        <p:spPr>
          <a:xfrm>
            <a:off x="764858" y="6278404"/>
            <a:ext cx="6454735" cy="1435656"/>
          </a:xfrm>
          <a:prstGeom prst="roundRect">
            <a:avLst>
              <a:gd name="adj" fmla="val 5594"/>
            </a:avLst>
          </a:prstGeom>
          <a:solidFill>
            <a:srgbClr val="FFFFFF">
              <a:alpha val="95000"/>
            </a:srgbClr>
          </a:solidFill>
          <a:ln w="22860">
            <a:solidFill>
              <a:srgbClr val="D6BADD"/>
            </a:solidFill>
            <a:prstDash val="solid"/>
          </a:ln>
        </p:spPr>
      </p:sp>
      <p:sp>
        <p:nvSpPr>
          <p:cNvPr id="22" name="Text 20"/>
          <p:cNvSpPr/>
          <p:nvPr/>
        </p:nvSpPr>
        <p:spPr>
          <a:xfrm>
            <a:off x="978932" y="6492478"/>
            <a:ext cx="2249567" cy="281107"/>
          </a:xfrm>
          <a:prstGeom prst="rect">
            <a:avLst/>
          </a:prstGeom>
          <a:noFill/>
          <a:ln/>
        </p:spPr>
        <p:txBody>
          <a:bodyPr wrap="none" lIns="0" tIns="0" rIns="0" bIns="0" rtlCol="0" anchor="t"/>
          <a:lstStyle/>
          <a:p>
            <a:pPr algn="l" indent="0" marL="0">
              <a:lnSpc>
                <a:spcPts val="2200"/>
              </a:lnSpc>
              <a:buNone/>
            </a:pPr>
            <a:r>
              <a:rPr lang="en-US" sz="1750" dirty="0">
                <a:solidFill>
                  <a:srgbClr val="272525"/>
                </a:solidFill>
                <a:latin typeface="Source Serif Pro Semi Bold" pitchFamily="34" charset="0"/>
                <a:ea typeface="Source Serif Pro Semi Bold" pitchFamily="34" charset="-122"/>
                <a:cs typeface="Source Serif Pro Semi Bold" pitchFamily="34" charset="-120"/>
              </a:rPr>
              <a:t>Results at Level 3</a:t>
            </a:r>
            <a:endParaRPr lang="en-US" sz="1750" dirty="0"/>
          </a:p>
        </p:txBody>
      </p:sp>
      <p:sp>
        <p:nvSpPr>
          <p:cNvPr id="23" name="Text 21"/>
          <p:cNvSpPr/>
          <p:nvPr/>
        </p:nvSpPr>
        <p:spPr>
          <a:xfrm>
            <a:off x="978932" y="6888242"/>
            <a:ext cx="6026587" cy="611743"/>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Source Sans Pro" pitchFamily="34" charset="0"/>
                <a:ea typeface="Source Sans Pro" pitchFamily="34" charset="-122"/>
                <a:cs typeface="Source Sans Pro" pitchFamily="34" charset="-120"/>
              </a:rPr>
              <a:t>Pinpointed specific activities causing delays: missing documentation, inconsistent coding, and manual approval loops</a:t>
            </a:r>
            <a:endParaRPr lang="en-US" sz="1500" dirty="0"/>
          </a:p>
        </p:txBody>
      </p:sp>
      <p:sp>
        <p:nvSpPr>
          <p:cNvPr id="24" name="Shape 22"/>
          <p:cNvSpPr/>
          <p:nvPr/>
        </p:nvSpPr>
        <p:spPr>
          <a:xfrm>
            <a:off x="7410807" y="6278404"/>
            <a:ext cx="6454735" cy="1435656"/>
          </a:xfrm>
          <a:prstGeom prst="roundRect">
            <a:avLst>
              <a:gd name="adj" fmla="val 5594"/>
            </a:avLst>
          </a:prstGeom>
          <a:solidFill>
            <a:srgbClr val="FFFFFF">
              <a:alpha val="95000"/>
            </a:srgbClr>
          </a:solidFill>
          <a:ln w="22860">
            <a:solidFill>
              <a:srgbClr val="D6BADD"/>
            </a:solidFill>
            <a:prstDash val="solid"/>
          </a:ln>
        </p:spPr>
      </p:sp>
      <p:sp>
        <p:nvSpPr>
          <p:cNvPr id="25" name="Text 23"/>
          <p:cNvSpPr/>
          <p:nvPr/>
        </p:nvSpPr>
        <p:spPr>
          <a:xfrm>
            <a:off x="7624882" y="6492478"/>
            <a:ext cx="2249567" cy="281107"/>
          </a:xfrm>
          <a:prstGeom prst="rect">
            <a:avLst/>
          </a:prstGeom>
          <a:noFill/>
          <a:ln/>
        </p:spPr>
        <p:txBody>
          <a:bodyPr wrap="none" lIns="0" tIns="0" rIns="0" bIns="0" rtlCol="0" anchor="t"/>
          <a:lstStyle/>
          <a:p>
            <a:pPr algn="l" indent="0" marL="0">
              <a:lnSpc>
                <a:spcPts val="2200"/>
              </a:lnSpc>
              <a:buNone/>
            </a:pPr>
            <a:r>
              <a:rPr lang="en-US" sz="1750" dirty="0">
                <a:solidFill>
                  <a:srgbClr val="272525"/>
                </a:solidFill>
                <a:latin typeface="Source Serif Pro Semi Bold" pitchFamily="34" charset="0"/>
                <a:ea typeface="Source Serif Pro Semi Bold" pitchFamily="34" charset="-122"/>
                <a:cs typeface="Source Serif Pro Semi Bold" pitchFamily="34" charset="-120"/>
              </a:rPr>
              <a:t>Final Outcome</a:t>
            </a:r>
            <a:endParaRPr lang="en-US" sz="1750" dirty="0"/>
          </a:p>
        </p:txBody>
      </p:sp>
      <p:sp>
        <p:nvSpPr>
          <p:cNvPr id="26" name="Text 24"/>
          <p:cNvSpPr/>
          <p:nvPr/>
        </p:nvSpPr>
        <p:spPr>
          <a:xfrm>
            <a:off x="7624882" y="6888242"/>
            <a:ext cx="6026587" cy="611743"/>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Source Sans Pro" pitchFamily="34" charset="0"/>
                <a:ea typeface="Source Sans Pro" pitchFamily="34" charset="-122"/>
                <a:cs typeface="Source Sans Pro" pitchFamily="34" charset="-120"/>
              </a:rPr>
              <a:t>Targeted improvements reduced claim processing time by 62% and saved $4.2M annually</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2025-08-04T02:14:01Z</dcterms:created>
  <dcterms:modified xsi:type="dcterms:W3CDTF">2025-08-04T02:14:01Z</dcterms:modified>
</cp:coreProperties>
</file>